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customXml/itemProps5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sldIdLst>
    <p:sldId id="256" r:id="rId6"/>
    <p:sldId id="464" r:id="rId7"/>
    <p:sldId id="515" r:id="rId8"/>
    <p:sldId id="505" r:id="rId9"/>
    <p:sldId id="518" r:id="rId10"/>
    <p:sldId id="471" r:id="rId11"/>
    <p:sldId id="485" r:id="rId12"/>
    <p:sldId id="517" r:id="rId13"/>
    <p:sldId id="474" r:id="rId14"/>
    <p:sldId id="531" r:id="rId15"/>
    <p:sldId id="532" r:id="rId16"/>
    <p:sldId id="495" r:id="rId17"/>
    <p:sldId id="534" r:id="rId18"/>
    <p:sldId id="519" r:id="rId19"/>
    <p:sldId id="496" r:id="rId20"/>
    <p:sldId id="499" r:id="rId21"/>
    <p:sldId id="550" r:id="rId22"/>
    <p:sldId id="537" r:id="rId23"/>
    <p:sldId id="536" r:id="rId24"/>
    <p:sldId id="552" r:id="rId25"/>
    <p:sldId id="548" r:id="rId26"/>
    <p:sldId id="501" r:id="rId27"/>
    <p:sldId id="543" r:id="rId28"/>
    <p:sldId id="528" r:id="rId29"/>
    <p:sldId id="513" r:id="rId30"/>
    <p:sldId id="554" r:id="rId31"/>
    <p:sldId id="555" r:id="rId32"/>
    <p:sldId id="465" r:id="rId33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7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F6141B-7DB4-4CD4-88BA-ECED41D11774}" v="4" dt="2025-09-25T17:28:02.1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1"/>
    <p:restoredTop sz="94684"/>
  </p:normalViewPr>
  <p:slideViewPr>
    <p:cSldViewPr snapToGrid="0">
      <p:cViewPr varScale="1">
        <p:scale>
          <a:sx n="104" d="100"/>
          <a:sy n="104" d="100"/>
        </p:scale>
        <p:origin x="8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customXml" Target="../customXml/item5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b="1" dirty="0">
                <a:solidFill>
                  <a:schemeClr val="tx1"/>
                </a:solidFill>
              </a:rPr>
              <a:t>J’apprends à gérer </a:t>
            </a:r>
            <a:br>
              <a:rPr lang="fr-FR" sz="2000" b="1" dirty="0">
                <a:solidFill>
                  <a:schemeClr val="tx1"/>
                </a:solidFill>
              </a:rPr>
            </a:br>
            <a:r>
              <a:rPr lang="fr-FR" sz="2000" b="1" dirty="0">
                <a:solidFill>
                  <a:schemeClr val="tx1"/>
                </a:solidFill>
              </a:rPr>
              <a:t>ma pompe intrathécale (PIT)</a:t>
            </a:r>
          </a:p>
        </c:rich>
      </c:tx>
      <c:layout>
        <c:manualLayout>
          <c:xMode val="edge"/>
          <c:yMode val="edge"/>
          <c:x val="0.10401105428538428"/>
          <c:y val="0.156668018419256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29459815915326021"/>
          <c:y val="0.36851693572930616"/>
          <c:w val="0.41794980978193302"/>
          <c:h val="0.52862512207163215"/>
        </c:manualLayout>
      </c:layout>
      <c:pieChart>
        <c:varyColors val="1"/>
        <c:ser>
          <c:idx val="0"/>
          <c:order val="0"/>
          <c:tx>
            <c:strRef>
              <c:f>Feuil1!$F$18</c:f>
              <c:strCache>
                <c:ptCount val="1"/>
                <c:pt idx="0">
                  <c:v>J’apprends à gérer ma pompe intrathécale (PIT)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5F1-474B-950E-2A45140B2FE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5F1-474B-950E-2A45140B2FE1}"/>
              </c:ext>
            </c:extLst>
          </c:dPt>
          <c:dLbls>
            <c:dLbl>
              <c:idx val="0"/>
              <c:layout>
                <c:manualLayout>
                  <c:x val="-0.17269723209919532"/>
                  <c:y val="5.7628621158122027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/>
                      <a:t>82%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5F1-474B-950E-2A45140B2FE1}"/>
                </c:ext>
              </c:extLst>
            </c:dLbl>
            <c:dLbl>
              <c:idx val="1"/>
              <c:layout>
                <c:manualLayout>
                  <c:x val="0.16871492983895695"/>
                  <c:y val="1.5931146521666916E-3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/>
                      <a:t>69%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45F1-474B-950E-2A45140B2F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Feuil1!$G$17:$H$17</c:f>
              <c:strCache>
                <c:ptCount val="2"/>
                <c:pt idx="0">
                  <c:v>Après atelier</c:v>
                </c:pt>
                <c:pt idx="1">
                  <c:v>Avant atelier</c:v>
                </c:pt>
              </c:strCache>
            </c:strRef>
          </c:cat>
          <c:val>
            <c:numRef>
              <c:f>Feuil1!$G$18:$H$18</c:f>
              <c:numCache>
                <c:formatCode>0%</c:formatCode>
                <c:ptCount val="2"/>
                <c:pt idx="0">
                  <c:v>0.86</c:v>
                </c:pt>
                <c:pt idx="1">
                  <c:v>0.81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5F1-474B-950E-2A45140B2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 algn="ctr">
        <a:defRPr/>
      </a:pPr>
      <a:endParaRPr lang="fr-FR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b="1" dirty="0">
                <a:solidFill>
                  <a:schemeClr val="tx1"/>
                </a:solidFill>
              </a:rPr>
              <a:t>Osez Bouger</a:t>
            </a:r>
          </a:p>
        </c:rich>
      </c:tx>
      <c:layout>
        <c:manualLayout>
          <c:xMode val="edge"/>
          <c:yMode val="edge"/>
          <c:x val="0.25031715949974659"/>
          <c:y val="5.59524024087168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21703829567737115"/>
          <c:y val="0.22570045034097122"/>
          <c:w val="0.57074061571954682"/>
          <c:h val="0.64731793539162119"/>
        </c:manualLayout>
      </c:layout>
      <c:pieChart>
        <c:varyColors val="1"/>
        <c:ser>
          <c:idx val="0"/>
          <c:order val="0"/>
          <c:tx>
            <c:strRef>
              <c:f>Feuil1!$F$18</c:f>
              <c:strCache>
                <c:ptCount val="1"/>
                <c:pt idx="0">
                  <c:v>Osez Bouger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1CE-4177-84AB-7743956C0FF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1CE-4177-84AB-7743956C0FFA}"/>
              </c:ext>
            </c:extLst>
          </c:dPt>
          <c:dLbls>
            <c:dLbl>
              <c:idx val="0"/>
              <c:layout>
                <c:manualLayout>
                  <c:x val="-0.24998412901600939"/>
                  <c:y val="3.695141513117974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01CE-4177-84AB-7743956C0FFA}"/>
                </c:ext>
              </c:extLst>
            </c:dLbl>
            <c:dLbl>
              <c:idx val="1"/>
              <c:layout>
                <c:manualLayout>
                  <c:x val="0.23525377443220899"/>
                  <c:y val="2.4164068304385874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66%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01CE-4177-84AB-7743956C0FF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Feuil1!$G$17:$H$17</c:f>
              <c:strCache>
                <c:ptCount val="2"/>
                <c:pt idx="0">
                  <c:v>Après atelier</c:v>
                </c:pt>
                <c:pt idx="1">
                  <c:v>Avant atelier</c:v>
                </c:pt>
              </c:strCache>
            </c:strRef>
          </c:cat>
          <c:val>
            <c:numRef>
              <c:f>Feuil1!$G$18:$H$18</c:f>
              <c:numCache>
                <c:formatCode>0%</c:formatCode>
                <c:ptCount val="2"/>
                <c:pt idx="0">
                  <c:v>0.85</c:v>
                </c:pt>
                <c:pt idx="1">
                  <c:v>0.72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1CE-4177-84AB-7743956C0F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b="1" dirty="0">
                <a:solidFill>
                  <a:schemeClr val="tx1"/>
                </a:solidFill>
              </a:rPr>
              <a:t>Comprendre la douleur </a:t>
            </a:r>
            <a:br>
              <a:rPr lang="fr-FR" sz="2000" b="1" dirty="0">
                <a:solidFill>
                  <a:schemeClr val="tx1"/>
                </a:solidFill>
              </a:rPr>
            </a:br>
            <a:r>
              <a:rPr lang="fr-FR" sz="2000" b="1" dirty="0">
                <a:solidFill>
                  <a:schemeClr val="tx1"/>
                </a:solidFill>
              </a:rPr>
              <a:t>et ses traitements</a:t>
            </a:r>
          </a:p>
        </c:rich>
      </c:tx>
      <c:layout>
        <c:manualLayout>
          <c:xMode val="edge"/>
          <c:yMode val="edge"/>
          <c:x val="0.14693109544407382"/>
          <c:y val="2.40284839233239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23505387902539546"/>
          <c:y val="0.2533464059317605"/>
          <c:w val="0.52439745112051117"/>
          <c:h val="0.56743557815221313"/>
        </c:manualLayout>
      </c:layout>
      <c:pieChart>
        <c:varyColors val="1"/>
        <c:ser>
          <c:idx val="0"/>
          <c:order val="0"/>
          <c:tx>
            <c:strRef>
              <c:f>Feuil1!$F$18</c:f>
              <c:strCache>
                <c:ptCount val="1"/>
                <c:pt idx="0">
                  <c:v>Comprendre la douleur et ses traitements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391-4316-B3EC-461FAD9675E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391-4316-B3EC-461FAD9675E5}"/>
              </c:ext>
            </c:extLst>
          </c:dPt>
          <c:dLbls>
            <c:dLbl>
              <c:idx val="0"/>
              <c:layout>
                <c:manualLayout>
                  <c:x val="-0.23525108871536843"/>
                  <c:y val="1.0182975008997754E-2"/>
                </c:manualLayout>
              </c:layout>
              <c:tx>
                <c:rich>
                  <a:bodyPr/>
                  <a:lstStyle/>
                  <a:p>
                    <a:fld id="{440D7544-C7DC-4F65-8C53-76FBEDFD4467}" type="VALUE">
                      <a:rPr lang="en-US" sz="1600" b="1" dirty="0"/>
                      <a:pPr/>
                      <a:t>[VALEUR]</a:t>
                    </a:fld>
                    <a:endParaRPr lang="fr-FR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391-4316-B3EC-461FAD9675E5}"/>
                </c:ext>
              </c:extLst>
            </c:dLbl>
            <c:dLbl>
              <c:idx val="1"/>
              <c:layout>
                <c:manualLayout>
                  <c:x val="0.22691889966550816"/>
                  <c:y val="2.1173679398660473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/>
                      <a:t>61%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A391-4316-B3EC-461FAD9675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Feuil1!$G$17:$H$17</c:f>
              <c:strCache>
                <c:ptCount val="2"/>
                <c:pt idx="0">
                  <c:v>Après atelier</c:v>
                </c:pt>
                <c:pt idx="1">
                  <c:v>Avant atelier</c:v>
                </c:pt>
              </c:strCache>
            </c:strRef>
          </c:cat>
          <c:val>
            <c:numRef>
              <c:f>Feuil1!$G$18:$H$18</c:f>
              <c:numCache>
                <c:formatCode>0%</c:formatCode>
                <c:ptCount val="2"/>
                <c:pt idx="0">
                  <c:v>0.85</c:v>
                </c:pt>
                <c:pt idx="1">
                  <c:v>0.67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391-4316-B3EC-461FAD9675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7251949689084557E-2"/>
          <c:y val="9.4475228331521041E-2"/>
          <c:w val="0.92669936499445615"/>
          <c:h val="0.6422013548424423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Feuil1!$D$9</c:f>
              <c:strCache>
                <c:ptCount val="1"/>
                <c:pt idx="0">
                  <c:v>Plutôt d’accord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F526-43E5-95E0-280C99089BC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20%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F526-43E5-95E0-280C99089BC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F526-43E5-95E0-280C99089BC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14%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F526-43E5-95E0-280C99089BC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F526-43E5-95E0-280C99089BC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37%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F526-43E5-95E0-280C99089BC3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/>
                      <a:t>26%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F526-43E5-95E0-280C99089B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Feuil1!$C$10:$C$16</c:f>
              <c:strCache>
                <c:ptCount val="7"/>
                <c:pt idx="0">
                  <c:v>L'attention portée au(x) patients était bienveillante</c:v>
                </c:pt>
                <c:pt idx="1">
                  <c:v>L'exposé était facile à comprendre</c:v>
                </c:pt>
                <c:pt idx="2">
                  <c:v>Les intervenants ont cherché à faciliter ma prise de parole</c:v>
                </c:pt>
                <c:pt idx="3">
                  <c:v>Les intervenants se sont assurés que j'avais bien compris les informations données</c:v>
                </c:pt>
                <c:pt idx="4">
                  <c:v>Les informations données devraient m'aider à gérer au mieux mon traitement anti-douleur</c:v>
                </c:pt>
                <c:pt idx="5">
                  <c:v>Je me sens capable d'appliquer les conseils donnés pendant cet atelier</c:v>
                </c:pt>
                <c:pt idx="6">
                  <c:v>La durée de l'atelier vous a semblé adaptée</c:v>
                </c:pt>
              </c:strCache>
            </c:strRef>
          </c:cat>
          <c:val>
            <c:numRef>
              <c:f>Feuil1!$D$10:$D$16</c:f>
              <c:numCache>
                <c:formatCode>0.00%</c:formatCode>
                <c:ptCount val="7"/>
                <c:pt idx="0">
                  <c:v>9.2999999999999999E-2</c:v>
                </c:pt>
                <c:pt idx="1">
                  <c:v>0.23300000000000001</c:v>
                </c:pt>
                <c:pt idx="2">
                  <c:v>0.13900000000000001</c:v>
                </c:pt>
                <c:pt idx="3">
                  <c:v>0.16300000000000001</c:v>
                </c:pt>
                <c:pt idx="4">
                  <c:v>0.17100000000000001</c:v>
                </c:pt>
                <c:pt idx="5">
                  <c:v>0.26800000000000002</c:v>
                </c:pt>
                <c:pt idx="6">
                  <c:v>0.26800000000000002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E2-40F9-B8C9-3DCEE1194EC6}"/>
            </c:ext>
          </c:extLst>
        </c:ser>
        <c:ser>
          <c:idx val="1"/>
          <c:order val="1"/>
          <c:tx>
            <c:strRef>
              <c:f>Feuil1!$E$9</c:f>
              <c:strCache>
                <c:ptCount val="1"/>
                <c:pt idx="0">
                  <c:v>Tout à fait d’accord</c:v>
                </c:pt>
              </c:strCache>
            </c:strRef>
          </c:tx>
          <c:spPr>
            <a:solidFill>
              <a:srgbClr val="EA560D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92%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F526-43E5-95E0-280C99089BC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79%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F526-43E5-95E0-280C99089BC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91%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2A4E-4E9A-8171-73389CA12827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86%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F526-43E5-95E0-280C99089BC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62%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F526-43E5-95E0-280C99089BC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56%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F526-43E5-95E0-280C99089BC3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/>
                      <a:t>66%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F526-43E5-95E0-280C99089B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Feuil1!$C$10:$C$16</c:f>
              <c:strCache>
                <c:ptCount val="7"/>
                <c:pt idx="0">
                  <c:v>L'attention portée au(x) patients était bienveillante</c:v>
                </c:pt>
                <c:pt idx="1">
                  <c:v>L'exposé était facile à comprendre</c:v>
                </c:pt>
                <c:pt idx="2">
                  <c:v>Les intervenants ont cherché à faciliter ma prise de parole</c:v>
                </c:pt>
                <c:pt idx="3">
                  <c:v>Les intervenants se sont assurés que j'avais bien compris les informations données</c:v>
                </c:pt>
                <c:pt idx="4">
                  <c:v>Les informations données devraient m'aider à gérer au mieux mon traitement anti-douleur</c:v>
                </c:pt>
                <c:pt idx="5">
                  <c:v>Je me sens capable d'appliquer les conseils donnés pendant cet atelier</c:v>
                </c:pt>
                <c:pt idx="6">
                  <c:v>La durée de l'atelier vous a semblé adaptée</c:v>
                </c:pt>
              </c:strCache>
            </c:strRef>
          </c:cat>
          <c:val>
            <c:numRef>
              <c:f>Feuil1!$E$10:$E$16</c:f>
              <c:numCache>
                <c:formatCode>0.00%</c:formatCode>
                <c:ptCount val="7"/>
                <c:pt idx="0">
                  <c:v>0.90700000000000003</c:v>
                </c:pt>
                <c:pt idx="1">
                  <c:v>0.74399999999999999</c:v>
                </c:pt>
                <c:pt idx="2">
                  <c:v>0.86</c:v>
                </c:pt>
                <c:pt idx="3">
                  <c:v>0.83699999999999997</c:v>
                </c:pt>
                <c:pt idx="4">
                  <c:v>0.70699999999999996</c:v>
                </c:pt>
                <c:pt idx="5">
                  <c:v>0.65900000000000003</c:v>
                </c:pt>
                <c:pt idx="6">
                  <c:v>0.61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E2-40F9-B8C9-3DCEE1194E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50457391"/>
        <c:axId val="1850444911"/>
        <c:axId val="0"/>
      </c:bar3DChart>
      <c:catAx>
        <c:axId val="18504573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50444911"/>
        <c:crosses val="autoZero"/>
        <c:auto val="1"/>
        <c:lblAlgn val="ctr"/>
        <c:lblOffset val="100"/>
        <c:noMultiLvlLbl val="0"/>
      </c:catAx>
      <c:valAx>
        <c:axId val="18504449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50457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8431100010348167"/>
          <c:y val="2.957569188475775E-4"/>
          <c:w val="0.31405469477605624"/>
          <c:h val="9.37662918173533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Feuil1!$E$13:$E$14</c:f>
              <c:strCache>
                <c:ptCount val="2"/>
                <c:pt idx="0">
                  <c:v>Présentiel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3.2206119162640902E-3"/>
                  <c:y val="3.447093760678802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FC7-453B-B025-743675836A89}"/>
                </c:ext>
              </c:extLst>
            </c:dLbl>
            <c:dLbl>
              <c:idx val="3"/>
              <c:layout>
                <c:manualLayout>
                  <c:x val="0"/>
                  <c:y val="6.894187521357731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FC7-453B-B025-743675836A89}"/>
                </c:ext>
              </c:extLst>
            </c:dLbl>
            <c:dLbl>
              <c:idx val="5"/>
              <c:layout>
                <c:manualLayout>
                  <c:x val="-4.830917874396135E-3"/>
                  <c:y val="6.894187521357762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C7-453B-B025-743675836A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Feuil1!$D$15:$D$21</c:f>
              <c:strCache>
                <c:ptCount val="7"/>
                <c:pt idx="0">
                  <c:v>L'attention portée au(x) patients était bienveillante</c:v>
                </c:pt>
                <c:pt idx="1">
                  <c:v>L'exposé était facile à comprendre</c:v>
                </c:pt>
                <c:pt idx="2">
                  <c:v>Les intervenants ont cherché à faciliter ma prise de parole</c:v>
                </c:pt>
                <c:pt idx="3">
                  <c:v>Les intervenants se sont assurés que j'avais bien compris les informations données</c:v>
                </c:pt>
                <c:pt idx="4">
                  <c:v>Les informations données devraient m'aider à gérer au mieux mon traitement anti-douleur</c:v>
                </c:pt>
                <c:pt idx="5">
                  <c:v>Je me sens capable d'appliquer les conseils donnés pendant cet atelier</c:v>
                </c:pt>
                <c:pt idx="6">
                  <c:v>La durée de l'atelier vous a semblé adaptée</c:v>
                </c:pt>
              </c:strCache>
            </c:strRef>
          </c:cat>
          <c:val>
            <c:numRef>
              <c:f>Feuil1!$E$15:$E$21</c:f>
              <c:numCache>
                <c:formatCode>0%</c:formatCode>
                <c:ptCount val="7"/>
                <c:pt idx="0">
                  <c:v>1</c:v>
                </c:pt>
                <c:pt idx="1">
                  <c:v>0.88</c:v>
                </c:pt>
                <c:pt idx="2">
                  <c:v>1</c:v>
                </c:pt>
                <c:pt idx="3">
                  <c:v>0.75</c:v>
                </c:pt>
                <c:pt idx="4">
                  <c:v>0.88</c:v>
                </c:pt>
                <c:pt idx="5">
                  <c:v>0.75</c:v>
                </c:pt>
                <c:pt idx="6">
                  <c:v>0.63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CC-4A06-BD90-2DCAEBED57BE}"/>
            </c:ext>
          </c:extLst>
        </c:ser>
        <c:ser>
          <c:idx val="1"/>
          <c:order val="1"/>
          <c:tx>
            <c:strRef>
              <c:f>Feuil1!$F$13:$F$14</c:f>
              <c:strCache>
                <c:ptCount val="2"/>
                <c:pt idx="0">
                  <c:v>Distanciel *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1808773943670719E-16"/>
                  <c:y val="-6.894187521357858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FC7-453B-B025-743675836A89}"/>
                </c:ext>
              </c:extLst>
            </c:dLbl>
            <c:dLbl>
              <c:idx val="1"/>
              <c:layout>
                <c:manualLayout>
                  <c:x val="0"/>
                  <c:y val="-1.034128128203672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FC7-453B-B025-743675836A89}"/>
                </c:ext>
              </c:extLst>
            </c:dLbl>
            <c:dLbl>
              <c:idx val="2"/>
              <c:layout>
                <c:manualLayout>
                  <c:x val="-4.8309178743960171E-3"/>
                  <c:y val="-6.89418752135779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FC7-453B-B025-743675836A89}"/>
                </c:ext>
              </c:extLst>
            </c:dLbl>
            <c:dLbl>
              <c:idx val="4"/>
              <c:layout>
                <c:manualLayout>
                  <c:x val="-1.6103059581320451E-3"/>
                  <c:y val="-3.447093760678865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FC7-453B-B025-743675836A89}"/>
                </c:ext>
              </c:extLst>
            </c:dLbl>
            <c:dLbl>
              <c:idx val="6"/>
              <c:layout>
                <c:manualLayout>
                  <c:x val="-4.830917874396135E-3"/>
                  <c:y val="-1.03412812820365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FC7-453B-B025-743675836A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Feuil1!$D$15:$D$21</c:f>
              <c:strCache>
                <c:ptCount val="7"/>
                <c:pt idx="0">
                  <c:v>L'attention portée au(x) patients était bienveillante</c:v>
                </c:pt>
                <c:pt idx="1">
                  <c:v>L'exposé était facile à comprendre</c:v>
                </c:pt>
                <c:pt idx="2">
                  <c:v>Les intervenants ont cherché à faciliter ma prise de parole</c:v>
                </c:pt>
                <c:pt idx="3">
                  <c:v>Les intervenants se sont assurés que j'avais bien compris les informations données</c:v>
                </c:pt>
                <c:pt idx="4">
                  <c:v>Les informations données devraient m'aider à gérer au mieux mon traitement anti-douleur</c:v>
                </c:pt>
                <c:pt idx="5">
                  <c:v>Je me sens capable d'appliquer les conseils donnés pendant cet atelier</c:v>
                </c:pt>
                <c:pt idx="6">
                  <c:v>La durée de l'atelier vous a semblé adaptée</c:v>
                </c:pt>
              </c:strCache>
            </c:strRef>
          </c:cat>
          <c:val>
            <c:numRef>
              <c:f>Feuil1!$F$15:$F$21</c:f>
              <c:numCache>
                <c:formatCode>0%</c:formatCode>
                <c:ptCount val="7"/>
                <c:pt idx="0">
                  <c:v>1</c:v>
                </c:pt>
                <c:pt idx="1">
                  <c:v>0.75</c:v>
                </c:pt>
                <c:pt idx="2">
                  <c:v>1</c:v>
                </c:pt>
                <c:pt idx="3">
                  <c:v>1</c:v>
                </c:pt>
                <c:pt idx="4">
                  <c:v>0.75</c:v>
                </c:pt>
                <c:pt idx="5">
                  <c:v>1</c:v>
                </c:pt>
                <c:pt idx="6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CC-4A06-BD90-2DCAEBED57B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406658799"/>
        <c:axId val="406662127"/>
      </c:barChart>
      <c:catAx>
        <c:axId val="40665879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06662127"/>
        <c:crosses val="autoZero"/>
        <c:auto val="1"/>
        <c:lblAlgn val="ctr"/>
        <c:lblOffset val="100"/>
        <c:noMultiLvlLbl val="0"/>
      </c:catAx>
      <c:valAx>
        <c:axId val="4066621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066587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5A3878-B001-408D-A60F-1643D5BA16DE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400DC70-C3D2-49AE-A637-8DCB6072AA57}">
      <dgm:prSet phldrT="[Texte]" custT="1"/>
      <dgm:spPr>
        <a:solidFill>
          <a:srgbClr val="EC6A46"/>
        </a:solidFill>
      </dgm:spPr>
      <dgm:t>
        <a:bodyPr/>
        <a:lstStyle/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Comprendre la douleur </a:t>
          </a:r>
          <a:b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et ses traitements</a:t>
          </a:r>
        </a:p>
      </dgm:t>
    </dgm:pt>
    <dgm:pt modelId="{A79C63FD-35A9-4510-8F03-24262E0F5B93}" type="parTrans" cxnId="{9FDE086D-FAA8-4414-A04F-75B5EE49FB21}">
      <dgm:prSet/>
      <dgm:spPr/>
      <dgm:t>
        <a:bodyPr/>
        <a:lstStyle/>
        <a:p>
          <a:endParaRPr lang="fr-FR"/>
        </a:p>
      </dgm:t>
    </dgm:pt>
    <dgm:pt modelId="{98D16404-1BB3-4215-9014-F998B07D5187}" type="sibTrans" cxnId="{9FDE086D-FAA8-4414-A04F-75B5EE49FB21}">
      <dgm:prSet/>
      <dgm:spPr/>
      <dgm:t>
        <a:bodyPr/>
        <a:lstStyle/>
        <a:p>
          <a:endParaRPr lang="fr-FR"/>
        </a:p>
      </dgm:t>
    </dgm:pt>
    <dgm:pt modelId="{F9A485F2-A9E3-43FC-8319-5FA5FC436C63}">
      <dgm:prSet phldrT="[Texte]" custT="1"/>
      <dgm:spPr>
        <a:solidFill>
          <a:srgbClr val="EC6A46"/>
        </a:solidFill>
      </dgm:spPr>
      <dgm:t>
        <a:bodyPr/>
        <a:lstStyle/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Communiquer</a:t>
          </a:r>
          <a:b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sur la douleur</a:t>
          </a:r>
        </a:p>
      </dgm:t>
    </dgm:pt>
    <dgm:pt modelId="{B231350E-CF80-4889-8801-37933FF3AEA2}" type="parTrans" cxnId="{9CBBAE12-5A92-45EA-9754-687645361507}">
      <dgm:prSet/>
      <dgm:spPr/>
      <dgm:t>
        <a:bodyPr/>
        <a:lstStyle/>
        <a:p>
          <a:endParaRPr lang="fr-FR"/>
        </a:p>
      </dgm:t>
    </dgm:pt>
    <dgm:pt modelId="{C7AB1360-46E9-4FDB-83AD-5DBDD25AEE06}" type="sibTrans" cxnId="{9CBBAE12-5A92-45EA-9754-687645361507}">
      <dgm:prSet/>
      <dgm:spPr/>
      <dgm:t>
        <a:bodyPr/>
        <a:lstStyle/>
        <a:p>
          <a:endParaRPr lang="fr-FR"/>
        </a:p>
      </dgm:t>
    </dgm:pt>
    <dgm:pt modelId="{1EE1BD92-DFF2-4A89-A5DA-E2919BCF5C78}">
      <dgm:prSet phldrT="[Texte]" custT="1"/>
      <dgm:spPr>
        <a:solidFill>
          <a:srgbClr val="EC6A46"/>
        </a:solidFill>
      </dgm:spPr>
      <dgm:t>
        <a:bodyPr/>
        <a:lstStyle/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Osez bouger</a:t>
          </a:r>
        </a:p>
      </dgm:t>
    </dgm:pt>
    <dgm:pt modelId="{86D57F4C-4E0F-43D5-9353-71F8F9966FB8}" type="parTrans" cxnId="{D4E7B88D-5916-4857-AAE2-FBBA959F6D4A}">
      <dgm:prSet/>
      <dgm:spPr/>
      <dgm:t>
        <a:bodyPr/>
        <a:lstStyle/>
        <a:p>
          <a:endParaRPr lang="fr-FR"/>
        </a:p>
      </dgm:t>
    </dgm:pt>
    <dgm:pt modelId="{295A344C-79FD-423D-9A4F-C09C0214242F}" type="sibTrans" cxnId="{D4E7B88D-5916-4857-AAE2-FBBA959F6D4A}">
      <dgm:prSet/>
      <dgm:spPr/>
      <dgm:t>
        <a:bodyPr/>
        <a:lstStyle/>
        <a:p>
          <a:endParaRPr lang="fr-FR"/>
        </a:p>
      </dgm:t>
    </dgm:pt>
    <dgm:pt modelId="{DB63ABCA-7E07-400A-B1A5-9A39C1DC2D45}">
      <dgm:prSet phldrT="[Texte]" custT="1"/>
      <dgm:spPr>
        <a:solidFill>
          <a:srgbClr val="EC6A46"/>
        </a:solidFill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J’apprends </a:t>
          </a:r>
          <a:b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à gérer ma PIT*</a:t>
          </a:r>
        </a:p>
      </dgm:t>
    </dgm:pt>
    <dgm:pt modelId="{C4E9D316-34D7-4A06-996C-2ED63CDBF13D}" type="parTrans" cxnId="{3C2C096E-E6FE-4EE1-BA4C-5641C520DC3C}">
      <dgm:prSet/>
      <dgm:spPr/>
      <dgm:t>
        <a:bodyPr/>
        <a:lstStyle/>
        <a:p>
          <a:endParaRPr lang="fr-FR"/>
        </a:p>
      </dgm:t>
    </dgm:pt>
    <dgm:pt modelId="{71F440EE-A115-4E56-BF1C-D21CBC5440E2}" type="sibTrans" cxnId="{3C2C096E-E6FE-4EE1-BA4C-5641C520DC3C}">
      <dgm:prSet/>
      <dgm:spPr/>
      <dgm:t>
        <a:bodyPr/>
        <a:lstStyle/>
        <a:p>
          <a:endParaRPr lang="fr-FR"/>
        </a:p>
      </dgm:t>
    </dgm:pt>
    <dgm:pt modelId="{74FC8E87-5044-43FD-A6E5-6113E93333BD}">
      <dgm:prSet phldrT="[Texte]" custT="1"/>
      <dgm:spPr>
        <a:solidFill>
          <a:srgbClr val="EC6A46"/>
        </a:solidFill>
      </dgm:spPr>
      <dgm:t>
        <a:bodyPr/>
        <a:lstStyle/>
        <a:p>
          <a:endParaRPr lang="fr-FR" sz="1600" dirty="0"/>
        </a:p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J’apprends </a:t>
          </a:r>
          <a:b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à gérer ma TENS** </a:t>
          </a:r>
          <a:b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(atelier individuel)</a:t>
          </a:r>
        </a:p>
        <a:p>
          <a:r>
            <a:rPr lang="fr-FR" sz="1600" dirty="0"/>
            <a:t> </a:t>
          </a:r>
        </a:p>
      </dgm:t>
    </dgm:pt>
    <dgm:pt modelId="{6C6A2808-E7C9-43FC-BC13-667B810C3646}" type="parTrans" cxnId="{7640496B-FF58-4DB9-89D1-FC3D435AD805}">
      <dgm:prSet/>
      <dgm:spPr/>
      <dgm:t>
        <a:bodyPr/>
        <a:lstStyle/>
        <a:p>
          <a:endParaRPr lang="fr-FR"/>
        </a:p>
      </dgm:t>
    </dgm:pt>
    <dgm:pt modelId="{16E921AF-AA6F-4096-8E1B-33B0EFF0BCA1}" type="sibTrans" cxnId="{7640496B-FF58-4DB9-89D1-FC3D435AD805}">
      <dgm:prSet/>
      <dgm:spPr/>
      <dgm:t>
        <a:bodyPr/>
        <a:lstStyle/>
        <a:p>
          <a:endParaRPr lang="fr-FR"/>
        </a:p>
      </dgm:t>
    </dgm:pt>
    <dgm:pt modelId="{DEAFEF7C-A85D-419A-9530-2F14ECAE919D}" type="pres">
      <dgm:prSet presAssocID="{8A5A3878-B001-408D-A60F-1643D5BA16DE}" presName="cycle" presStyleCnt="0">
        <dgm:presLayoutVars>
          <dgm:dir/>
          <dgm:resizeHandles val="exact"/>
        </dgm:presLayoutVars>
      </dgm:prSet>
      <dgm:spPr/>
    </dgm:pt>
    <dgm:pt modelId="{6A97ACCF-9974-4F6A-87A4-4A03217E06E4}" type="pres">
      <dgm:prSet presAssocID="{8400DC70-C3D2-49AE-A637-8DCB6072AA57}" presName="node" presStyleLbl="node1" presStyleIdx="0" presStyleCnt="5" custScaleX="239777" custScaleY="96109" custRadScaleRad="89708" custRadScaleInc="18750">
        <dgm:presLayoutVars>
          <dgm:bulletEnabled val="1"/>
        </dgm:presLayoutVars>
      </dgm:prSet>
      <dgm:spPr/>
    </dgm:pt>
    <dgm:pt modelId="{874FE211-1F86-4D24-A98F-FDA779667F17}" type="pres">
      <dgm:prSet presAssocID="{8400DC70-C3D2-49AE-A637-8DCB6072AA57}" presName="spNode" presStyleCnt="0"/>
      <dgm:spPr/>
    </dgm:pt>
    <dgm:pt modelId="{2C235715-24BF-472F-9036-20829D922008}" type="pres">
      <dgm:prSet presAssocID="{98D16404-1BB3-4215-9014-F998B07D5187}" presName="sibTrans" presStyleLbl="sibTrans1D1" presStyleIdx="0" presStyleCnt="5"/>
      <dgm:spPr/>
    </dgm:pt>
    <dgm:pt modelId="{33A54A37-6822-4633-A456-8E4F7D2C5D64}" type="pres">
      <dgm:prSet presAssocID="{F9A485F2-A9E3-43FC-8319-5FA5FC436C63}" presName="node" presStyleLbl="node1" presStyleIdx="1" presStyleCnt="5" custScaleX="193347" custScaleY="123170" custRadScaleRad="113600" custRadScaleInc="24289">
        <dgm:presLayoutVars>
          <dgm:bulletEnabled val="1"/>
        </dgm:presLayoutVars>
      </dgm:prSet>
      <dgm:spPr/>
    </dgm:pt>
    <dgm:pt modelId="{0AAF2DD6-4F5C-44C1-A3C8-B15E1A28D370}" type="pres">
      <dgm:prSet presAssocID="{F9A485F2-A9E3-43FC-8319-5FA5FC436C63}" presName="spNode" presStyleCnt="0"/>
      <dgm:spPr/>
    </dgm:pt>
    <dgm:pt modelId="{6D57B851-25C8-4CD9-AF11-2559BAAD7BCA}" type="pres">
      <dgm:prSet presAssocID="{C7AB1360-46E9-4FDB-83AD-5DBDD25AEE06}" presName="sibTrans" presStyleLbl="sibTrans1D1" presStyleIdx="1" presStyleCnt="5"/>
      <dgm:spPr/>
    </dgm:pt>
    <dgm:pt modelId="{D82AA3B8-CE37-42A4-A299-93FACA0164D7}" type="pres">
      <dgm:prSet presAssocID="{1EE1BD92-DFF2-4A89-A5DA-E2919BCF5C78}" presName="node" presStyleLbl="node1" presStyleIdx="2" presStyleCnt="5" custScaleX="179425" custScaleY="98612" custRadScaleRad="118052" custRadScaleInc="-92948">
        <dgm:presLayoutVars>
          <dgm:bulletEnabled val="1"/>
        </dgm:presLayoutVars>
      </dgm:prSet>
      <dgm:spPr/>
    </dgm:pt>
    <dgm:pt modelId="{2DDDEC30-B678-4338-ACC5-575FCC658730}" type="pres">
      <dgm:prSet presAssocID="{1EE1BD92-DFF2-4A89-A5DA-E2919BCF5C78}" presName="spNode" presStyleCnt="0"/>
      <dgm:spPr/>
    </dgm:pt>
    <dgm:pt modelId="{ABAE9BD7-2F56-473B-8E8D-A943A5679E54}" type="pres">
      <dgm:prSet presAssocID="{295A344C-79FD-423D-9A4F-C09C0214242F}" presName="sibTrans" presStyleLbl="sibTrans1D1" presStyleIdx="2" presStyleCnt="5"/>
      <dgm:spPr/>
    </dgm:pt>
    <dgm:pt modelId="{952F790E-290E-402B-9DCE-AE1EFEA13C56}" type="pres">
      <dgm:prSet presAssocID="{DB63ABCA-7E07-400A-B1A5-9A39C1DC2D45}" presName="node" presStyleLbl="node1" presStyleIdx="3" presStyleCnt="5" custScaleX="193765" custScaleY="130757" custRadScaleRad="100301" custRadScaleInc="77272">
        <dgm:presLayoutVars>
          <dgm:bulletEnabled val="1"/>
        </dgm:presLayoutVars>
      </dgm:prSet>
      <dgm:spPr/>
    </dgm:pt>
    <dgm:pt modelId="{D59E48B4-6C0A-443F-8DD0-184D33BF81FC}" type="pres">
      <dgm:prSet presAssocID="{DB63ABCA-7E07-400A-B1A5-9A39C1DC2D45}" presName="spNode" presStyleCnt="0"/>
      <dgm:spPr/>
    </dgm:pt>
    <dgm:pt modelId="{713F06C1-AF53-46FF-9AC5-F3F722DEB8E5}" type="pres">
      <dgm:prSet presAssocID="{71F440EE-A115-4E56-BF1C-D21CBC5440E2}" presName="sibTrans" presStyleLbl="sibTrans1D1" presStyleIdx="3" presStyleCnt="5"/>
      <dgm:spPr/>
    </dgm:pt>
    <dgm:pt modelId="{AF6707A5-8788-48CE-8251-CBF9319CB3E6}" type="pres">
      <dgm:prSet presAssocID="{74FC8E87-5044-43FD-A6E5-6113E93333BD}" presName="node" presStyleLbl="node1" presStyleIdx="4" presStyleCnt="5" custScaleX="188097" custScaleY="119956" custRadScaleRad="99068" custRadScaleInc="-21944">
        <dgm:presLayoutVars>
          <dgm:bulletEnabled val="1"/>
        </dgm:presLayoutVars>
      </dgm:prSet>
      <dgm:spPr/>
    </dgm:pt>
    <dgm:pt modelId="{E8A06E11-E4EF-45C9-9045-535376A2E590}" type="pres">
      <dgm:prSet presAssocID="{74FC8E87-5044-43FD-A6E5-6113E93333BD}" presName="spNode" presStyleCnt="0"/>
      <dgm:spPr/>
    </dgm:pt>
    <dgm:pt modelId="{0C4A85D2-9F77-4590-AB18-2C3918490619}" type="pres">
      <dgm:prSet presAssocID="{16E921AF-AA6F-4096-8E1B-33B0EFF0BCA1}" presName="sibTrans" presStyleLbl="sibTrans1D1" presStyleIdx="4" presStyleCnt="5"/>
      <dgm:spPr/>
    </dgm:pt>
  </dgm:ptLst>
  <dgm:cxnLst>
    <dgm:cxn modelId="{74BF9D03-AB3F-4ADA-889F-97B176471977}" type="presOf" srcId="{295A344C-79FD-423D-9A4F-C09C0214242F}" destId="{ABAE9BD7-2F56-473B-8E8D-A943A5679E54}" srcOrd="0" destOrd="0" presId="urn:microsoft.com/office/officeart/2005/8/layout/cycle6"/>
    <dgm:cxn modelId="{9CBBAE12-5A92-45EA-9754-687645361507}" srcId="{8A5A3878-B001-408D-A60F-1643D5BA16DE}" destId="{F9A485F2-A9E3-43FC-8319-5FA5FC436C63}" srcOrd="1" destOrd="0" parTransId="{B231350E-CF80-4889-8801-37933FF3AEA2}" sibTransId="{C7AB1360-46E9-4FDB-83AD-5DBDD25AEE06}"/>
    <dgm:cxn modelId="{80044922-AC85-41DF-9E7E-A21741D0611F}" type="presOf" srcId="{C7AB1360-46E9-4FDB-83AD-5DBDD25AEE06}" destId="{6D57B851-25C8-4CD9-AF11-2559BAAD7BCA}" srcOrd="0" destOrd="0" presId="urn:microsoft.com/office/officeart/2005/8/layout/cycle6"/>
    <dgm:cxn modelId="{02BF4C2E-4897-4469-BC0B-97788E783874}" type="presOf" srcId="{98D16404-1BB3-4215-9014-F998B07D5187}" destId="{2C235715-24BF-472F-9036-20829D922008}" srcOrd="0" destOrd="0" presId="urn:microsoft.com/office/officeart/2005/8/layout/cycle6"/>
    <dgm:cxn modelId="{7640496B-FF58-4DB9-89D1-FC3D435AD805}" srcId="{8A5A3878-B001-408D-A60F-1643D5BA16DE}" destId="{74FC8E87-5044-43FD-A6E5-6113E93333BD}" srcOrd="4" destOrd="0" parTransId="{6C6A2808-E7C9-43FC-BC13-667B810C3646}" sibTransId="{16E921AF-AA6F-4096-8E1B-33B0EFF0BCA1}"/>
    <dgm:cxn modelId="{9FDE086D-FAA8-4414-A04F-75B5EE49FB21}" srcId="{8A5A3878-B001-408D-A60F-1643D5BA16DE}" destId="{8400DC70-C3D2-49AE-A637-8DCB6072AA57}" srcOrd="0" destOrd="0" parTransId="{A79C63FD-35A9-4510-8F03-24262E0F5B93}" sibTransId="{98D16404-1BB3-4215-9014-F998B07D5187}"/>
    <dgm:cxn modelId="{3C2C096E-E6FE-4EE1-BA4C-5641C520DC3C}" srcId="{8A5A3878-B001-408D-A60F-1643D5BA16DE}" destId="{DB63ABCA-7E07-400A-B1A5-9A39C1DC2D45}" srcOrd="3" destOrd="0" parTransId="{C4E9D316-34D7-4A06-996C-2ED63CDBF13D}" sibTransId="{71F440EE-A115-4E56-BF1C-D21CBC5440E2}"/>
    <dgm:cxn modelId="{92A42386-FB3C-46D7-AA04-121F3274F682}" type="presOf" srcId="{F9A485F2-A9E3-43FC-8319-5FA5FC436C63}" destId="{33A54A37-6822-4633-A456-8E4F7D2C5D64}" srcOrd="0" destOrd="0" presId="urn:microsoft.com/office/officeart/2005/8/layout/cycle6"/>
    <dgm:cxn modelId="{9C3C6B86-4C7C-44E8-BD10-96EDB359CEE8}" type="presOf" srcId="{8400DC70-C3D2-49AE-A637-8DCB6072AA57}" destId="{6A97ACCF-9974-4F6A-87A4-4A03217E06E4}" srcOrd="0" destOrd="0" presId="urn:microsoft.com/office/officeart/2005/8/layout/cycle6"/>
    <dgm:cxn modelId="{1DDDBB8B-BCB0-4435-B1B6-40C718F6E1C9}" type="presOf" srcId="{74FC8E87-5044-43FD-A6E5-6113E93333BD}" destId="{AF6707A5-8788-48CE-8251-CBF9319CB3E6}" srcOrd="0" destOrd="0" presId="urn:microsoft.com/office/officeart/2005/8/layout/cycle6"/>
    <dgm:cxn modelId="{D4E7B88D-5916-4857-AAE2-FBBA959F6D4A}" srcId="{8A5A3878-B001-408D-A60F-1643D5BA16DE}" destId="{1EE1BD92-DFF2-4A89-A5DA-E2919BCF5C78}" srcOrd="2" destOrd="0" parTransId="{86D57F4C-4E0F-43D5-9353-71F8F9966FB8}" sibTransId="{295A344C-79FD-423D-9A4F-C09C0214242F}"/>
    <dgm:cxn modelId="{253838A2-E435-460C-9070-D455274A9C5E}" type="presOf" srcId="{DB63ABCA-7E07-400A-B1A5-9A39C1DC2D45}" destId="{952F790E-290E-402B-9DCE-AE1EFEA13C56}" srcOrd="0" destOrd="0" presId="urn:microsoft.com/office/officeart/2005/8/layout/cycle6"/>
    <dgm:cxn modelId="{F09F64BD-D521-4D11-8591-78C60E87F419}" type="presOf" srcId="{71F440EE-A115-4E56-BF1C-D21CBC5440E2}" destId="{713F06C1-AF53-46FF-9AC5-F3F722DEB8E5}" srcOrd="0" destOrd="0" presId="urn:microsoft.com/office/officeart/2005/8/layout/cycle6"/>
    <dgm:cxn modelId="{900E96E4-111D-4142-9EC1-3712787521DD}" type="presOf" srcId="{16E921AF-AA6F-4096-8E1B-33B0EFF0BCA1}" destId="{0C4A85D2-9F77-4590-AB18-2C3918490619}" srcOrd="0" destOrd="0" presId="urn:microsoft.com/office/officeart/2005/8/layout/cycle6"/>
    <dgm:cxn modelId="{CEB3C6EA-A61F-4512-A4FE-919339C06DC6}" type="presOf" srcId="{1EE1BD92-DFF2-4A89-A5DA-E2919BCF5C78}" destId="{D82AA3B8-CE37-42A4-A299-93FACA0164D7}" srcOrd="0" destOrd="0" presId="urn:microsoft.com/office/officeart/2005/8/layout/cycle6"/>
    <dgm:cxn modelId="{22FBE7FC-D1FA-4858-8D83-86E2DE26A9B3}" type="presOf" srcId="{8A5A3878-B001-408D-A60F-1643D5BA16DE}" destId="{DEAFEF7C-A85D-419A-9530-2F14ECAE919D}" srcOrd="0" destOrd="0" presId="urn:microsoft.com/office/officeart/2005/8/layout/cycle6"/>
    <dgm:cxn modelId="{5191C5B8-6363-40B0-A6D7-CAFE6C9DC2B2}" type="presParOf" srcId="{DEAFEF7C-A85D-419A-9530-2F14ECAE919D}" destId="{6A97ACCF-9974-4F6A-87A4-4A03217E06E4}" srcOrd="0" destOrd="0" presId="urn:microsoft.com/office/officeart/2005/8/layout/cycle6"/>
    <dgm:cxn modelId="{BDBB9512-39A2-45C3-9030-6949DE287E93}" type="presParOf" srcId="{DEAFEF7C-A85D-419A-9530-2F14ECAE919D}" destId="{874FE211-1F86-4D24-A98F-FDA779667F17}" srcOrd="1" destOrd="0" presId="urn:microsoft.com/office/officeart/2005/8/layout/cycle6"/>
    <dgm:cxn modelId="{487C0231-D55F-4313-93DE-7FE49F67471A}" type="presParOf" srcId="{DEAFEF7C-A85D-419A-9530-2F14ECAE919D}" destId="{2C235715-24BF-472F-9036-20829D922008}" srcOrd="2" destOrd="0" presId="urn:microsoft.com/office/officeart/2005/8/layout/cycle6"/>
    <dgm:cxn modelId="{51CB3E96-5122-4EE2-87A6-2C73BDA2F21D}" type="presParOf" srcId="{DEAFEF7C-A85D-419A-9530-2F14ECAE919D}" destId="{33A54A37-6822-4633-A456-8E4F7D2C5D64}" srcOrd="3" destOrd="0" presId="urn:microsoft.com/office/officeart/2005/8/layout/cycle6"/>
    <dgm:cxn modelId="{E169FC47-26EB-481C-A21B-C0A1B801E6F0}" type="presParOf" srcId="{DEAFEF7C-A85D-419A-9530-2F14ECAE919D}" destId="{0AAF2DD6-4F5C-44C1-A3C8-B15E1A28D370}" srcOrd="4" destOrd="0" presId="urn:microsoft.com/office/officeart/2005/8/layout/cycle6"/>
    <dgm:cxn modelId="{9D64444A-9ECC-4778-B370-8924CEFC4D62}" type="presParOf" srcId="{DEAFEF7C-A85D-419A-9530-2F14ECAE919D}" destId="{6D57B851-25C8-4CD9-AF11-2559BAAD7BCA}" srcOrd="5" destOrd="0" presId="urn:microsoft.com/office/officeart/2005/8/layout/cycle6"/>
    <dgm:cxn modelId="{4096E2C1-49D5-4409-A28E-5ED29A03AD74}" type="presParOf" srcId="{DEAFEF7C-A85D-419A-9530-2F14ECAE919D}" destId="{D82AA3B8-CE37-42A4-A299-93FACA0164D7}" srcOrd="6" destOrd="0" presId="urn:microsoft.com/office/officeart/2005/8/layout/cycle6"/>
    <dgm:cxn modelId="{48B392B0-07AF-467E-B5C7-9CFDA4E9909E}" type="presParOf" srcId="{DEAFEF7C-A85D-419A-9530-2F14ECAE919D}" destId="{2DDDEC30-B678-4338-ACC5-575FCC658730}" srcOrd="7" destOrd="0" presId="urn:microsoft.com/office/officeart/2005/8/layout/cycle6"/>
    <dgm:cxn modelId="{E7FF9772-17A9-4159-85E5-6FCFC529A9C7}" type="presParOf" srcId="{DEAFEF7C-A85D-419A-9530-2F14ECAE919D}" destId="{ABAE9BD7-2F56-473B-8E8D-A943A5679E54}" srcOrd="8" destOrd="0" presId="urn:microsoft.com/office/officeart/2005/8/layout/cycle6"/>
    <dgm:cxn modelId="{DD40DDE2-CC8E-481B-A885-4027FABACB37}" type="presParOf" srcId="{DEAFEF7C-A85D-419A-9530-2F14ECAE919D}" destId="{952F790E-290E-402B-9DCE-AE1EFEA13C56}" srcOrd="9" destOrd="0" presId="urn:microsoft.com/office/officeart/2005/8/layout/cycle6"/>
    <dgm:cxn modelId="{704D3632-5018-4341-B4DD-6B5DE44EEB9E}" type="presParOf" srcId="{DEAFEF7C-A85D-419A-9530-2F14ECAE919D}" destId="{D59E48B4-6C0A-443F-8DD0-184D33BF81FC}" srcOrd="10" destOrd="0" presId="urn:microsoft.com/office/officeart/2005/8/layout/cycle6"/>
    <dgm:cxn modelId="{78A561C2-F423-44E2-85A9-D29133AA5DF4}" type="presParOf" srcId="{DEAFEF7C-A85D-419A-9530-2F14ECAE919D}" destId="{713F06C1-AF53-46FF-9AC5-F3F722DEB8E5}" srcOrd="11" destOrd="0" presId="urn:microsoft.com/office/officeart/2005/8/layout/cycle6"/>
    <dgm:cxn modelId="{F164B6F8-FD83-41D5-AB17-F6013F0FBF89}" type="presParOf" srcId="{DEAFEF7C-A85D-419A-9530-2F14ECAE919D}" destId="{AF6707A5-8788-48CE-8251-CBF9319CB3E6}" srcOrd="12" destOrd="0" presId="urn:microsoft.com/office/officeart/2005/8/layout/cycle6"/>
    <dgm:cxn modelId="{D872892A-330E-4032-8934-AA03189C4A76}" type="presParOf" srcId="{DEAFEF7C-A85D-419A-9530-2F14ECAE919D}" destId="{E8A06E11-E4EF-45C9-9045-535376A2E590}" srcOrd="13" destOrd="0" presId="urn:microsoft.com/office/officeart/2005/8/layout/cycle6"/>
    <dgm:cxn modelId="{B0A7B909-5E46-4862-AFAA-7FC074BBDC9C}" type="presParOf" srcId="{DEAFEF7C-A85D-419A-9530-2F14ECAE919D}" destId="{0C4A85D2-9F77-4590-AB18-2C3918490619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DC108C-7EDE-4373-B9D9-E31008536190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5D7D08A-707D-41F3-B047-66829A71413D}">
      <dgm:prSet phldrT="[Texte]" phldr="0" custT="1"/>
      <dgm:spPr/>
      <dgm:t>
        <a:bodyPr/>
        <a:lstStyle/>
        <a:p>
          <a:r>
            <a:rPr lang="fr-FR" sz="2200" b="1" dirty="0">
              <a:latin typeface="Arial" panose="020B0604020202020204" pitchFamily="34" charset="0"/>
              <a:cs typeface="Arial" panose="020B0604020202020204" pitchFamily="34" charset="0"/>
            </a:rPr>
            <a:t>Former les équipes au format hybride </a:t>
          </a:r>
        </a:p>
      </dgm:t>
    </dgm:pt>
    <dgm:pt modelId="{D59E0AF3-5CFC-4A6A-9C6A-953D27964FD3}" type="parTrans" cxnId="{E51667F7-79D5-4267-8EED-14B5A600F81F}">
      <dgm:prSet/>
      <dgm:spPr/>
      <dgm:t>
        <a:bodyPr/>
        <a:lstStyle/>
        <a:p>
          <a:endParaRPr lang="fr-FR"/>
        </a:p>
      </dgm:t>
    </dgm:pt>
    <dgm:pt modelId="{3BB867D3-ADD7-4A5C-A9FA-6ED349E1C535}" type="sibTrans" cxnId="{E51667F7-79D5-4267-8EED-14B5A600F81F}">
      <dgm:prSet/>
      <dgm:spPr/>
      <dgm:t>
        <a:bodyPr/>
        <a:lstStyle/>
        <a:p>
          <a:endParaRPr lang="fr-FR"/>
        </a:p>
      </dgm:t>
    </dgm:pt>
    <dgm:pt modelId="{4D755E0E-D6E3-4B5F-BF4B-BF367F0F7A8C}">
      <dgm:prSet phldrT="[Texte]" phldr="0" custT="1"/>
      <dgm:spPr/>
      <dgm:t>
        <a:bodyPr/>
        <a:lstStyle/>
        <a:p>
          <a:r>
            <a:rPr lang="fr-FR" sz="2200" b="1" dirty="0">
              <a:latin typeface="Arial" panose="020B0604020202020204" pitchFamily="34" charset="0"/>
              <a:cs typeface="Arial" panose="020B0604020202020204" pitchFamily="34" charset="0"/>
            </a:rPr>
            <a:t>Développer davantage d’ateliers e-ETP</a:t>
          </a:r>
        </a:p>
      </dgm:t>
    </dgm:pt>
    <dgm:pt modelId="{F25C3BE2-E3E8-44D8-90D5-E9E35FDC34E0}" type="parTrans" cxnId="{82F28484-BF63-410D-A306-06A0C5449F50}">
      <dgm:prSet/>
      <dgm:spPr/>
      <dgm:t>
        <a:bodyPr/>
        <a:lstStyle/>
        <a:p>
          <a:endParaRPr lang="fr-FR"/>
        </a:p>
      </dgm:t>
    </dgm:pt>
    <dgm:pt modelId="{E3C76587-7C50-4095-94AE-70D65C47821A}" type="sibTrans" cxnId="{82F28484-BF63-410D-A306-06A0C5449F50}">
      <dgm:prSet/>
      <dgm:spPr/>
      <dgm:t>
        <a:bodyPr/>
        <a:lstStyle/>
        <a:p>
          <a:endParaRPr lang="fr-FR"/>
        </a:p>
      </dgm:t>
    </dgm:pt>
    <dgm:pt modelId="{24D18900-E064-4506-99D2-AFB1324346A6}">
      <dgm:prSet phldrT="[Texte]" phldr="0" custT="1"/>
      <dgm:spPr/>
      <dgm:t>
        <a:bodyPr/>
        <a:lstStyle/>
        <a:p>
          <a:r>
            <a:rPr lang="fr-FR" sz="2200" b="1" dirty="0">
              <a:latin typeface="Arial" panose="020B0604020202020204" pitchFamily="34" charset="0"/>
              <a:cs typeface="Arial" panose="020B0604020202020204" pitchFamily="34" charset="0"/>
            </a:rPr>
            <a:t>Sensibiliser les collègues </a:t>
          </a:r>
          <a:br>
            <a:rPr lang="fr-FR" sz="2200" b="1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200" b="1" dirty="0">
              <a:latin typeface="Arial" panose="020B0604020202020204" pitchFamily="34" charset="0"/>
              <a:cs typeface="Arial" panose="020B0604020202020204" pitchFamily="34" charset="0"/>
            </a:rPr>
            <a:t>pour élargir le recrutement</a:t>
          </a:r>
        </a:p>
      </dgm:t>
    </dgm:pt>
    <dgm:pt modelId="{2102498F-DF80-47CB-9D8C-97A0131DA25D}" type="sibTrans" cxnId="{B136278A-BAEE-4A61-97B2-0A743CEB9250}">
      <dgm:prSet/>
      <dgm:spPr/>
      <dgm:t>
        <a:bodyPr/>
        <a:lstStyle/>
        <a:p>
          <a:endParaRPr lang="fr-FR"/>
        </a:p>
      </dgm:t>
    </dgm:pt>
    <dgm:pt modelId="{9659CD39-C1F3-4842-A635-D3E1F628492B}" type="parTrans" cxnId="{B136278A-BAEE-4A61-97B2-0A743CEB9250}">
      <dgm:prSet/>
      <dgm:spPr/>
      <dgm:t>
        <a:bodyPr/>
        <a:lstStyle/>
        <a:p>
          <a:endParaRPr lang="fr-FR"/>
        </a:p>
      </dgm:t>
    </dgm:pt>
    <dgm:pt modelId="{C78B1E97-F435-4CD0-92AF-FE7EA871C27C}">
      <dgm:prSet custT="1"/>
      <dgm:spPr/>
      <dgm:t>
        <a:bodyPr/>
        <a:lstStyle/>
        <a:p>
          <a:r>
            <a:rPr lang="fr-FR" sz="2200" b="1" dirty="0">
              <a:latin typeface="Arial" panose="020B0604020202020204" pitchFamily="34" charset="0"/>
              <a:cs typeface="Arial" panose="020B0604020202020204" pitchFamily="34" charset="0"/>
            </a:rPr>
            <a:t>Pérenniser et élargir le programme</a:t>
          </a:r>
        </a:p>
      </dgm:t>
    </dgm:pt>
    <dgm:pt modelId="{ABF004A9-0E09-4EFD-920C-BD46638FB19A}" type="parTrans" cxnId="{FD85C535-A936-4070-B56A-1B43DCCE8DA8}">
      <dgm:prSet/>
      <dgm:spPr/>
      <dgm:t>
        <a:bodyPr/>
        <a:lstStyle/>
        <a:p>
          <a:endParaRPr lang="fr-FR"/>
        </a:p>
      </dgm:t>
    </dgm:pt>
    <dgm:pt modelId="{421C6969-2A98-4EC3-BDAD-9737B0AB6D2D}" type="sibTrans" cxnId="{FD85C535-A936-4070-B56A-1B43DCCE8DA8}">
      <dgm:prSet/>
      <dgm:spPr/>
      <dgm:t>
        <a:bodyPr/>
        <a:lstStyle/>
        <a:p>
          <a:endParaRPr lang="fr-FR"/>
        </a:p>
      </dgm:t>
    </dgm:pt>
    <dgm:pt modelId="{59E50169-7A94-48C7-945D-48E91DBA7F8E}" type="pres">
      <dgm:prSet presAssocID="{D4DC108C-7EDE-4373-B9D9-E31008536190}" presName="outerComposite" presStyleCnt="0">
        <dgm:presLayoutVars>
          <dgm:chMax val="5"/>
          <dgm:dir/>
          <dgm:resizeHandles val="exact"/>
        </dgm:presLayoutVars>
      </dgm:prSet>
      <dgm:spPr/>
    </dgm:pt>
    <dgm:pt modelId="{28569E0A-5117-4610-AAF9-10CAE7B86909}" type="pres">
      <dgm:prSet presAssocID="{D4DC108C-7EDE-4373-B9D9-E31008536190}" presName="dummyMaxCanvas" presStyleCnt="0">
        <dgm:presLayoutVars/>
      </dgm:prSet>
      <dgm:spPr/>
    </dgm:pt>
    <dgm:pt modelId="{F4EF7AB8-754A-4C2B-B77C-85D8ECD57169}" type="pres">
      <dgm:prSet presAssocID="{D4DC108C-7EDE-4373-B9D9-E31008536190}" presName="FourNodes_1" presStyleLbl="node1" presStyleIdx="0" presStyleCnt="4" custScaleX="100553" custScaleY="70049" custLinFactNeighborX="3250" custLinFactNeighborY="641">
        <dgm:presLayoutVars>
          <dgm:bulletEnabled val="1"/>
        </dgm:presLayoutVars>
      </dgm:prSet>
      <dgm:spPr/>
    </dgm:pt>
    <dgm:pt modelId="{B3F89B77-8B04-43E3-B659-C374BE09C881}" type="pres">
      <dgm:prSet presAssocID="{D4DC108C-7EDE-4373-B9D9-E31008536190}" presName="FourNodes_2" presStyleLbl="node1" presStyleIdx="1" presStyleCnt="4" custScaleY="66182" custLinFactNeighborX="-2079" custLinFactNeighborY="-6654">
        <dgm:presLayoutVars>
          <dgm:bulletEnabled val="1"/>
        </dgm:presLayoutVars>
      </dgm:prSet>
      <dgm:spPr/>
    </dgm:pt>
    <dgm:pt modelId="{5004C108-5A38-4E82-82B6-03CBA7EF3CD6}" type="pres">
      <dgm:prSet presAssocID="{D4DC108C-7EDE-4373-B9D9-E31008536190}" presName="FourNodes_3" presStyleLbl="node1" presStyleIdx="2" presStyleCnt="4" custScaleY="74952" custLinFactNeighborY="-1138">
        <dgm:presLayoutVars>
          <dgm:bulletEnabled val="1"/>
        </dgm:presLayoutVars>
      </dgm:prSet>
      <dgm:spPr/>
    </dgm:pt>
    <dgm:pt modelId="{347CE81C-001E-4508-8A67-FF2B2DAFDF75}" type="pres">
      <dgm:prSet presAssocID="{D4DC108C-7EDE-4373-B9D9-E31008536190}" presName="FourNodes_4" presStyleLbl="node1" presStyleIdx="3" presStyleCnt="4" custScaleY="78854">
        <dgm:presLayoutVars>
          <dgm:bulletEnabled val="1"/>
        </dgm:presLayoutVars>
      </dgm:prSet>
      <dgm:spPr/>
    </dgm:pt>
    <dgm:pt modelId="{159A0633-70C2-413B-BE70-4392304ADC8D}" type="pres">
      <dgm:prSet presAssocID="{D4DC108C-7EDE-4373-B9D9-E31008536190}" presName="FourConn_1-2" presStyleLbl="fgAccFollowNode1" presStyleIdx="0" presStyleCnt="3">
        <dgm:presLayoutVars>
          <dgm:bulletEnabled val="1"/>
        </dgm:presLayoutVars>
      </dgm:prSet>
      <dgm:spPr/>
    </dgm:pt>
    <dgm:pt modelId="{CFC90E3E-71DD-4AC4-8A0C-E1EA4906F220}" type="pres">
      <dgm:prSet presAssocID="{D4DC108C-7EDE-4373-B9D9-E31008536190}" presName="FourConn_2-3" presStyleLbl="fgAccFollowNode1" presStyleIdx="1" presStyleCnt="3">
        <dgm:presLayoutVars>
          <dgm:bulletEnabled val="1"/>
        </dgm:presLayoutVars>
      </dgm:prSet>
      <dgm:spPr/>
    </dgm:pt>
    <dgm:pt modelId="{40A6D738-C521-4A34-AC81-7053894FB38C}" type="pres">
      <dgm:prSet presAssocID="{D4DC108C-7EDE-4373-B9D9-E31008536190}" presName="FourConn_3-4" presStyleLbl="fgAccFollowNode1" presStyleIdx="2" presStyleCnt="3">
        <dgm:presLayoutVars>
          <dgm:bulletEnabled val="1"/>
        </dgm:presLayoutVars>
      </dgm:prSet>
      <dgm:spPr/>
    </dgm:pt>
    <dgm:pt modelId="{08B0DF8D-ED9C-4454-8726-1D5D04015CF4}" type="pres">
      <dgm:prSet presAssocID="{D4DC108C-7EDE-4373-B9D9-E31008536190}" presName="FourNodes_1_text" presStyleLbl="node1" presStyleIdx="3" presStyleCnt="4">
        <dgm:presLayoutVars>
          <dgm:bulletEnabled val="1"/>
        </dgm:presLayoutVars>
      </dgm:prSet>
      <dgm:spPr/>
    </dgm:pt>
    <dgm:pt modelId="{99F11FCC-098D-4896-96C6-A2DF687312FA}" type="pres">
      <dgm:prSet presAssocID="{D4DC108C-7EDE-4373-B9D9-E31008536190}" presName="FourNodes_2_text" presStyleLbl="node1" presStyleIdx="3" presStyleCnt="4">
        <dgm:presLayoutVars>
          <dgm:bulletEnabled val="1"/>
        </dgm:presLayoutVars>
      </dgm:prSet>
      <dgm:spPr/>
    </dgm:pt>
    <dgm:pt modelId="{3139A8E1-D864-4FB8-B568-84A202DA5DD6}" type="pres">
      <dgm:prSet presAssocID="{D4DC108C-7EDE-4373-B9D9-E31008536190}" presName="FourNodes_3_text" presStyleLbl="node1" presStyleIdx="3" presStyleCnt="4">
        <dgm:presLayoutVars>
          <dgm:bulletEnabled val="1"/>
        </dgm:presLayoutVars>
      </dgm:prSet>
      <dgm:spPr/>
    </dgm:pt>
    <dgm:pt modelId="{0E5F6EFE-FB24-41DE-B325-CB1FE05F76AD}" type="pres">
      <dgm:prSet presAssocID="{D4DC108C-7EDE-4373-B9D9-E31008536190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8FB21A14-DD6F-471F-B205-7B82DC5C7462}" type="presOf" srcId="{05D7D08A-707D-41F3-B047-66829A71413D}" destId="{99F11FCC-098D-4896-96C6-A2DF687312FA}" srcOrd="1" destOrd="0" presId="urn:microsoft.com/office/officeart/2005/8/layout/vProcess5"/>
    <dgm:cxn modelId="{CB74AC18-B2EF-4C75-8C99-5311B516C680}" type="presOf" srcId="{2102498F-DF80-47CB-9D8C-97A0131DA25D}" destId="{159A0633-70C2-413B-BE70-4392304ADC8D}" srcOrd="0" destOrd="0" presId="urn:microsoft.com/office/officeart/2005/8/layout/vProcess5"/>
    <dgm:cxn modelId="{FF0D2C25-6E13-4F0B-87C4-549B5D5C19EA}" type="presOf" srcId="{4D755E0E-D6E3-4B5F-BF4B-BF367F0F7A8C}" destId="{3139A8E1-D864-4FB8-B568-84A202DA5DD6}" srcOrd="1" destOrd="0" presId="urn:microsoft.com/office/officeart/2005/8/layout/vProcess5"/>
    <dgm:cxn modelId="{FD85C535-A936-4070-B56A-1B43DCCE8DA8}" srcId="{D4DC108C-7EDE-4373-B9D9-E31008536190}" destId="{C78B1E97-F435-4CD0-92AF-FE7EA871C27C}" srcOrd="3" destOrd="0" parTransId="{ABF004A9-0E09-4EFD-920C-BD46638FB19A}" sibTransId="{421C6969-2A98-4EC3-BDAD-9737B0AB6D2D}"/>
    <dgm:cxn modelId="{4557743D-DEC7-4820-943C-E950BCD50327}" type="presOf" srcId="{4D755E0E-D6E3-4B5F-BF4B-BF367F0F7A8C}" destId="{5004C108-5A38-4E82-82B6-03CBA7EF3CD6}" srcOrd="0" destOrd="0" presId="urn:microsoft.com/office/officeart/2005/8/layout/vProcess5"/>
    <dgm:cxn modelId="{73E6E740-55B9-461D-94DE-8643A866EAC4}" type="presOf" srcId="{C78B1E97-F435-4CD0-92AF-FE7EA871C27C}" destId="{347CE81C-001E-4508-8A67-FF2B2DAFDF75}" srcOrd="0" destOrd="0" presId="urn:microsoft.com/office/officeart/2005/8/layout/vProcess5"/>
    <dgm:cxn modelId="{DA4F2541-DDB4-4EA7-ABDC-A88FF30438EC}" type="presOf" srcId="{D4DC108C-7EDE-4373-B9D9-E31008536190}" destId="{59E50169-7A94-48C7-945D-48E91DBA7F8E}" srcOrd="0" destOrd="0" presId="urn:microsoft.com/office/officeart/2005/8/layout/vProcess5"/>
    <dgm:cxn modelId="{4ACB586A-8F85-423E-A8AC-1B0CA02F7BE5}" type="presOf" srcId="{24D18900-E064-4506-99D2-AFB1324346A6}" destId="{F4EF7AB8-754A-4C2B-B77C-85D8ECD57169}" srcOrd="0" destOrd="0" presId="urn:microsoft.com/office/officeart/2005/8/layout/vProcess5"/>
    <dgm:cxn modelId="{6B1D6876-7D70-4BEF-B224-7C5DF20ED4B9}" type="presOf" srcId="{3BB867D3-ADD7-4A5C-A9FA-6ED349E1C535}" destId="{CFC90E3E-71DD-4AC4-8A0C-E1EA4906F220}" srcOrd="0" destOrd="0" presId="urn:microsoft.com/office/officeart/2005/8/layout/vProcess5"/>
    <dgm:cxn modelId="{2D64B783-F82D-48AD-9576-4F2A31EBCDD3}" type="presOf" srcId="{C78B1E97-F435-4CD0-92AF-FE7EA871C27C}" destId="{0E5F6EFE-FB24-41DE-B325-CB1FE05F76AD}" srcOrd="1" destOrd="0" presId="urn:microsoft.com/office/officeart/2005/8/layout/vProcess5"/>
    <dgm:cxn modelId="{82F28484-BF63-410D-A306-06A0C5449F50}" srcId="{D4DC108C-7EDE-4373-B9D9-E31008536190}" destId="{4D755E0E-D6E3-4B5F-BF4B-BF367F0F7A8C}" srcOrd="2" destOrd="0" parTransId="{F25C3BE2-E3E8-44D8-90D5-E9E35FDC34E0}" sibTransId="{E3C76587-7C50-4095-94AE-70D65C47821A}"/>
    <dgm:cxn modelId="{B136278A-BAEE-4A61-97B2-0A743CEB9250}" srcId="{D4DC108C-7EDE-4373-B9D9-E31008536190}" destId="{24D18900-E064-4506-99D2-AFB1324346A6}" srcOrd="0" destOrd="0" parTransId="{9659CD39-C1F3-4842-A635-D3E1F628492B}" sibTransId="{2102498F-DF80-47CB-9D8C-97A0131DA25D}"/>
    <dgm:cxn modelId="{A6F0F191-5BC9-4276-85BF-7B50D29A10BE}" type="presOf" srcId="{E3C76587-7C50-4095-94AE-70D65C47821A}" destId="{40A6D738-C521-4A34-AC81-7053894FB38C}" srcOrd="0" destOrd="0" presId="urn:microsoft.com/office/officeart/2005/8/layout/vProcess5"/>
    <dgm:cxn modelId="{FDF8F1B5-25F2-4546-A470-E246F485F13E}" type="presOf" srcId="{05D7D08A-707D-41F3-B047-66829A71413D}" destId="{B3F89B77-8B04-43E3-B659-C374BE09C881}" srcOrd="0" destOrd="0" presId="urn:microsoft.com/office/officeart/2005/8/layout/vProcess5"/>
    <dgm:cxn modelId="{109745B6-D5CE-4CF8-9312-F4E6A24ECFC3}" type="presOf" srcId="{24D18900-E064-4506-99D2-AFB1324346A6}" destId="{08B0DF8D-ED9C-4454-8726-1D5D04015CF4}" srcOrd="1" destOrd="0" presId="urn:microsoft.com/office/officeart/2005/8/layout/vProcess5"/>
    <dgm:cxn modelId="{E51667F7-79D5-4267-8EED-14B5A600F81F}" srcId="{D4DC108C-7EDE-4373-B9D9-E31008536190}" destId="{05D7D08A-707D-41F3-B047-66829A71413D}" srcOrd="1" destOrd="0" parTransId="{D59E0AF3-5CFC-4A6A-9C6A-953D27964FD3}" sibTransId="{3BB867D3-ADD7-4A5C-A9FA-6ED349E1C535}"/>
    <dgm:cxn modelId="{F9D5DED5-7A2F-449A-BB45-52640CDF0516}" type="presParOf" srcId="{59E50169-7A94-48C7-945D-48E91DBA7F8E}" destId="{28569E0A-5117-4610-AAF9-10CAE7B86909}" srcOrd="0" destOrd="0" presId="urn:microsoft.com/office/officeart/2005/8/layout/vProcess5"/>
    <dgm:cxn modelId="{D1E7E53E-62A0-4B8B-A3DE-4CAAAEF35576}" type="presParOf" srcId="{59E50169-7A94-48C7-945D-48E91DBA7F8E}" destId="{F4EF7AB8-754A-4C2B-B77C-85D8ECD57169}" srcOrd="1" destOrd="0" presId="urn:microsoft.com/office/officeart/2005/8/layout/vProcess5"/>
    <dgm:cxn modelId="{C480ACAF-6F92-4EE8-9BAA-172F45323873}" type="presParOf" srcId="{59E50169-7A94-48C7-945D-48E91DBA7F8E}" destId="{B3F89B77-8B04-43E3-B659-C374BE09C881}" srcOrd="2" destOrd="0" presId="urn:microsoft.com/office/officeart/2005/8/layout/vProcess5"/>
    <dgm:cxn modelId="{62EDB1D1-5E65-4FBC-9B0A-2049CC9AB5D7}" type="presParOf" srcId="{59E50169-7A94-48C7-945D-48E91DBA7F8E}" destId="{5004C108-5A38-4E82-82B6-03CBA7EF3CD6}" srcOrd="3" destOrd="0" presId="urn:microsoft.com/office/officeart/2005/8/layout/vProcess5"/>
    <dgm:cxn modelId="{5D48FDD0-8351-4A8C-94CE-30BFDE6EFD76}" type="presParOf" srcId="{59E50169-7A94-48C7-945D-48E91DBA7F8E}" destId="{347CE81C-001E-4508-8A67-FF2B2DAFDF75}" srcOrd="4" destOrd="0" presId="urn:microsoft.com/office/officeart/2005/8/layout/vProcess5"/>
    <dgm:cxn modelId="{2344CCA9-8387-4FAD-8FA4-AEB27FD0F620}" type="presParOf" srcId="{59E50169-7A94-48C7-945D-48E91DBA7F8E}" destId="{159A0633-70C2-413B-BE70-4392304ADC8D}" srcOrd="5" destOrd="0" presId="urn:microsoft.com/office/officeart/2005/8/layout/vProcess5"/>
    <dgm:cxn modelId="{0A7FA018-6649-44F9-8080-9BBE818EA15E}" type="presParOf" srcId="{59E50169-7A94-48C7-945D-48E91DBA7F8E}" destId="{CFC90E3E-71DD-4AC4-8A0C-E1EA4906F220}" srcOrd="6" destOrd="0" presId="urn:microsoft.com/office/officeart/2005/8/layout/vProcess5"/>
    <dgm:cxn modelId="{86396A30-B351-4329-B87C-812552C94D82}" type="presParOf" srcId="{59E50169-7A94-48C7-945D-48E91DBA7F8E}" destId="{40A6D738-C521-4A34-AC81-7053894FB38C}" srcOrd="7" destOrd="0" presId="urn:microsoft.com/office/officeart/2005/8/layout/vProcess5"/>
    <dgm:cxn modelId="{867607BF-46B3-49C3-93A7-AA2EBBCD078C}" type="presParOf" srcId="{59E50169-7A94-48C7-945D-48E91DBA7F8E}" destId="{08B0DF8D-ED9C-4454-8726-1D5D04015CF4}" srcOrd="8" destOrd="0" presId="urn:microsoft.com/office/officeart/2005/8/layout/vProcess5"/>
    <dgm:cxn modelId="{CFBAD5FC-1DC5-4069-9694-5F6DAD3ABC5B}" type="presParOf" srcId="{59E50169-7A94-48C7-945D-48E91DBA7F8E}" destId="{99F11FCC-098D-4896-96C6-A2DF687312FA}" srcOrd="9" destOrd="0" presId="urn:microsoft.com/office/officeart/2005/8/layout/vProcess5"/>
    <dgm:cxn modelId="{83A28715-0D92-40DB-8EF3-CC47ECA0996B}" type="presParOf" srcId="{59E50169-7A94-48C7-945D-48E91DBA7F8E}" destId="{3139A8E1-D864-4FB8-B568-84A202DA5DD6}" srcOrd="10" destOrd="0" presId="urn:microsoft.com/office/officeart/2005/8/layout/vProcess5"/>
    <dgm:cxn modelId="{8AD93281-CE49-4C37-A329-150785D5816D}" type="presParOf" srcId="{59E50169-7A94-48C7-945D-48E91DBA7F8E}" destId="{0E5F6EFE-FB24-41DE-B325-CB1FE05F76AD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22BE53-0919-457D-8CA5-F9D59ACE98A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1FBB0EF-8A78-4733-A416-59F6BBFBB8DD}">
      <dgm:prSet phldrT="[Texte]" custT="1"/>
      <dgm:spPr>
        <a:solidFill>
          <a:srgbClr val="EC6A46"/>
        </a:solidFill>
      </dgm:spPr>
      <dgm:t>
        <a:bodyPr/>
        <a:lstStyle/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Impact ateliers</a:t>
          </a:r>
        </a:p>
      </dgm:t>
    </dgm:pt>
    <dgm:pt modelId="{2E047D6B-1724-4960-8BFB-F25FA2F34212}" type="parTrans" cxnId="{62FFC0CA-A2BB-4FD7-8419-757DE2E5E8E2}">
      <dgm:prSet/>
      <dgm:spPr/>
      <dgm:t>
        <a:bodyPr/>
        <a:lstStyle/>
        <a:p>
          <a:endParaRPr lang="fr-FR"/>
        </a:p>
      </dgm:t>
    </dgm:pt>
    <dgm:pt modelId="{AB92E499-B100-4886-BB61-CAA6977F0901}" type="sibTrans" cxnId="{62FFC0CA-A2BB-4FD7-8419-757DE2E5E8E2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fr-FR"/>
        </a:p>
      </dgm:t>
    </dgm:pt>
    <dgm:pt modelId="{E7F44CA6-CDE3-4C15-A27D-FC7479735CE2}">
      <dgm:prSet phldrT="[Texte]" custT="1"/>
      <dgm:spPr>
        <a:solidFill>
          <a:srgbClr val="EC6A46"/>
        </a:solidFill>
      </dgm:spPr>
      <dgm:t>
        <a:bodyPr/>
        <a:lstStyle/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Bénéfices patients</a:t>
          </a:r>
        </a:p>
      </dgm:t>
    </dgm:pt>
    <dgm:pt modelId="{1BC25C6B-0328-4D87-8F87-3BA533DE248A}" type="parTrans" cxnId="{158BCA66-FF4E-4CEB-940F-8DF3F53A17BD}">
      <dgm:prSet/>
      <dgm:spPr/>
      <dgm:t>
        <a:bodyPr/>
        <a:lstStyle/>
        <a:p>
          <a:endParaRPr lang="fr-FR"/>
        </a:p>
      </dgm:t>
    </dgm:pt>
    <dgm:pt modelId="{D9A58C7B-479E-4151-840B-32AB3DBEEA8B}" type="sibTrans" cxnId="{158BCA66-FF4E-4CEB-940F-8DF3F53A17BD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fr-FR"/>
        </a:p>
      </dgm:t>
    </dgm:pt>
    <dgm:pt modelId="{174D788B-B75D-49C5-8A3E-8C127693CEE4}">
      <dgm:prSet phldrT="[Texte]" custT="1"/>
      <dgm:spPr>
        <a:solidFill>
          <a:srgbClr val="EC6A46"/>
        </a:solidFill>
      </dgm:spPr>
      <dgm:t>
        <a:bodyPr/>
        <a:lstStyle/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Pérennisation </a:t>
          </a:r>
          <a:b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et élargissement ateliers e-ETP</a:t>
          </a:r>
        </a:p>
      </dgm:t>
    </dgm:pt>
    <dgm:pt modelId="{159B33D5-C9C7-4E98-B1CA-7F75B7A9FA44}" type="parTrans" cxnId="{06E6C28B-4775-43F4-93AF-58F402772FE4}">
      <dgm:prSet/>
      <dgm:spPr/>
      <dgm:t>
        <a:bodyPr/>
        <a:lstStyle/>
        <a:p>
          <a:endParaRPr lang="fr-FR"/>
        </a:p>
      </dgm:t>
    </dgm:pt>
    <dgm:pt modelId="{D5159D81-6242-4128-9C6D-DF293D6B0537}" type="sibTrans" cxnId="{06E6C28B-4775-43F4-93AF-58F402772FE4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fr-FR"/>
        </a:p>
      </dgm:t>
    </dgm:pt>
    <dgm:pt modelId="{EEC741F9-E818-43E4-944A-E70152B6319E}">
      <dgm:prSet phldrT="[Texte]" custT="1"/>
      <dgm:spPr>
        <a:solidFill>
          <a:srgbClr val="EC6A46"/>
        </a:solidFill>
      </dgm:spPr>
      <dgm:t>
        <a:bodyPr/>
        <a:lstStyle/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Nouveaux ateliers </a:t>
          </a:r>
        </a:p>
      </dgm:t>
    </dgm:pt>
    <dgm:pt modelId="{D51B5108-1C6E-4078-B9E5-B15C53719307}" type="parTrans" cxnId="{69129594-E136-4EAE-AC3E-43A81EF4AAB2}">
      <dgm:prSet/>
      <dgm:spPr/>
      <dgm:t>
        <a:bodyPr/>
        <a:lstStyle/>
        <a:p>
          <a:endParaRPr lang="fr-FR"/>
        </a:p>
      </dgm:t>
    </dgm:pt>
    <dgm:pt modelId="{F5326FAA-5AB9-4B11-8FB7-5A1027581AC8}" type="sibTrans" cxnId="{69129594-E136-4EAE-AC3E-43A81EF4AAB2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fr-FR"/>
        </a:p>
      </dgm:t>
    </dgm:pt>
    <dgm:pt modelId="{A0D9C774-5D31-4552-9D84-874AD306AEC4}">
      <dgm:prSet phldrT="[Texte]" custT="1"/>
      <dgm:spPr>
        <a:solidFill>
          <a:srgbClr val="EC6A46"/>
        </a:solidFill>
      </dgm:spPr>
      <dgm:t>
        <a:bodyPr/>
        <a:lstStyle/>
        <a:p>
          <a:pPr algn="ctr"/>
          <a:r>
            <a:rPr lang="fr-FR" sz="2000" b="1" dirty="0">
              <a:solidFill>
                <a:schemeClr val="tx1"/>
              </a:solidFill>
            </a:rPr>
            <a:t>Diffusion </a:t>
          </a:r>
          <a:br>
            <a:rPr lang="fr-FR" sz="2000" b="1" dirty="0">
              <a:solidFill>
                <a:schemeClr val="tx1"/>
              </a:solidFill>
            </a:rPr>
          </a:br>
          <a:r>
            <a:rPr lang="fr-FR" sz="2000" b="1" dirty="0">
              <a:solidFill>
                <a:schemeClr val="tx1"/>
              </a:solidFill>
            </a:rPr>
            <a:t>dans les réseaux de cancérologie</a:t>
          </a:r>
        </a:p>
      </dgm:t>
    </dgm:pt>
    <dgm:pt modelId="{290EDC03-1A8D-4AC4-892E-A5F1E308A636}" type="parTrans" cxnId="{8A140F8E-C1C0-4A05-9757-2E8252227E08}">
      <dgm:prSet/>
      <dgm:spPr/>
      <dgm:t>
        <a:bodyPr/>
        <a:lstStyle/>
        <a:p>
          <a:endParaRPr lang="fr-FR"/>
        </a:p>
      </dgm:t>
    </dgm:pt>
    <dgm:pt modelId="{92CF5267-B8F5-4BF5-8AE0-814ECE7DA0FA}" type="sibTrans" cxnId="{8A140F8E-C1C0-4A05-9757-2E8252227E08}">
      <dgm:prSet/>
      <dgm:spPr/>
      <dgm:t>
        <a:bodyPr/>
        <a:lstStyle/>
        <a:p>
          <a:endParaRPr lang="fr-FR"/>
        </a:p>
      </dgm:t>
    </dgm:pt>
    <dgm:pt modelId="{399150F9-2C91-456A-925C-60409E4547A3}" type="pres">
      <dgm:prSet presAssocID="{0C22BE53-0919-457D-8CA5-F9D59ACE98A8}" presName="cycle" presStyleCnt="0">
        <dgm:presLayoutVars>
          <dgm:dir/>
          <dgm:resizeHandles val="exact"/>
        </dgm:presLayoutVars>
      </dgm:prSet>
      <dgm:spPr/>
    </dgm:pt>
    <dgm:pt modelId="{4440EC97-588C-486B-86C8-22DE2A9A5574}" type="pres">
      <dgm:prSet presAssocID="{51FBB0EF-8A78-4733-A416-59F6BBFBB8DD}" presName="node" presStyleLbl="node1" presStyleIdx="0" presStyleCnt="5" custScaleX="104412" custRadScaleRad="98344" custRadScaleInc="-4883">
        <dgm:presLayoutVars>
          <dgm:bulletEnabled val="1"/>
        </dgm:presLayoutVars>
      </dgm:prSet>
      <dgm:spPr/>
    </dgm:pt>
    <dgm:pt modelId="{555A8415-C67D-4687-96D0-CA65EAB8D68C}" type="pres">
      <dgm:prSet presAssocID="{51FBB0EF-8A78-4733-A416-59F6BBFBB8DD}" presName="spNode" presStyleCnt="0"/>
      <dgm:spPr/>
    </dgm:pt>
    <dgm:pt modelId="{DACDB0C1-6A40-4F79-B24E-FCF90A7C7DFC}" type="pres">
      <dgm:prSet presAssocID="{AB92E499-B100-4886-BB61-CAA6977F0901}" presName="sibTrans" presStyleLbl="sibTrans1D1" presStyleIdx="0" presStyleCnt="5"/>
      <dgm:spPr/>
    </dgm:pt>
    <dgm:pt modelId="{05E623CD-8644-401A-9B9A-CFD43D46E1A9}" type="pres">
      <dgm:prSet presAssocID="{E7F44CA6-CDE3-4C15-A27D-FC7479735CE2}" presName="node" presStyleLbl="node1" presStyleIdx="1" presStyleCnt="5" custScaleX="119595">
        <dgm:presLayoutVars>
          <dgm:bulletEnabled val="1"/>
        </dgm:presLayoutVars>
      </dgm:prSet>
      <dgm:spPr/>
    </dgm:pt>
    <dgm:pt modelId="{309C6349-E522-4B9F-8D12-29DE33CC1746}" type="pres">
      <dgm:prSet presAssocID="{E7F44CA6-CDE3-4C15-A27D-FC7479735CE2}" presName="spNode" presStyleCnt="0"/>
      <dgm:spPr/>
    </dgm:pt>
    <dgm:pt modelId="{DA910FD0-1B2E-48AA-B146-B4EBDA20D426}" type="pres">
      <dgm:prSet presAssocID="{D9A58C7B-479E-4151-840B-32AB3DBEEA8B}" presName="sibTrans" presStyleLbl="sibTrans1D1" presStyleIdx="1" presStyleCnt="5"/>
      <dgm:spPr/>
    </dgm:pt>
    <dgm:pt modelId="{E2A24557-61C6-4EA0-8A3A-10DCF8C9BC83}" type="pres">
      <dgm:prSet presAssocID="{174D788B-B75D-49C5-8A3E-8C127693CEE4}" presName="node" presStyleLbl="node1" presStyleIdx="2" presStyleCnt="5" custScaleX="128131" custRadScaleRad="99006" custRadScaleInc="-38076">
        <dgm:presLayoutVars>
          <dgm:bulletEnabled val="1"/>
        </dgm:presLayoutVars>
      </dgm:prSet>
      <dgm:spPr/>
    </dgm:pt>
    <dgm:pt modelId="{1F4BCA31-4C73-4C28-8EA9-23EDAB42B1B3}" type="pres">
      <dgm:prSet presAssocID="{174D788B-B75D-49C5-8A3E-8C127693CEE4}" presName="spNode" presStyleCnt="0"/>
      <dgm:spPr/>
    </dgm:pt>
    <dgm:pt modelId="{4D23F4BF-2DD4-41DC-B7E5-310E80D8FB14}" type="pres">
      <dgm:prSet presAssocID="{D5159D81-6242-4128-9C6D-DF293D6B0537}" presName="sibTrans" presStyleLbl="sibTrans1D1" presStyleIdx="2" presStyleCnt="5"/>
      <dgm:spPr/>
    </dgm:pt>
    <dgm:pt modelId="{2A7DCDA8-04C6-4DD1-A3CE-7C5FDD69896A}" type="pres">
      <dgm:prSet presAssocID="{EEC741F9-E818-43E4-944A-E70152B6319E}" presName="node" presStyleLbl="node1" presStyleIdx="3" presStyleCnt="5" custScaleX="116164" custRadScaleRad="95006" custRadScaleInc="31548">
        <dgm:presLayoutVars>
          <dgm:bulletEnabled val="1"/>
        </dgm:presLayoutVars>
      </dgm:prSet>
      <dgm:spPr/>
    </dgm:pt>
    <dgm:pt modelId="{DA2EA7C0-B9CB-46F9-B097-22407913B74A}" type="pres">
      <dgm:prSet presAssocID="{EEC741F9-E818-43E4-944A-E70152B6319E}" presName="spNode" presStyleCnt="0"/>
      <dgm:spPr/>
    </dgm:pt>
    <dgm:pt modelId="{80B91345-D8C3-4DCB-888D-AC7E1469E20D}" type="pres">
      <dgm:prSet presAssocID="{F5326FAA-5AB9-4B11-8FB7-5A1027581AC8}" presName="sibTrans" presStyleLbl="sibTrans1D1" presStyleIdx="3" presStyleCnt="5"/>
      <dgm:spPr/>
    </dgm:pt>
    <dgm:pt modelId="{C1976B70-D340-4BE4-9BC0-4FA33DC7F6AA}" type="pres">
      <dgm:prSet presAssocID="{A0D9C774-5D31-4552-9D84-874AD306AEC4}" presName="node" presStyleLbl="node1" presStyleIdx="4" presStyleCnt="5" custScaleX="115455" custRadScaleRad="101959" custRadScaleInc="-8558">
        <dgm:presLayoutVars>
          <dgm:bulletEnabled val="1"/>
        </dgm:presLayoutVars>
      </dgm:prSet>
      <dgm:spPr/>
    </dgm:pt>
    <dgm:pt modelId="{D86D97A9-49F7-4E5B-A36A-9A08E925F55C}" type="pres">
      <dgm:prSet presAssocID="{A0D9C774-5D31-4552-9D84-874AD306AEC4}" presName="spNode" presStyleCnt="0"/>
      <dgm:spPr/>
    </dgm:pt>
    <dgm:pt modelId="{76A63639-04BD-403E-8712-16D02C6B5062}" type="pres">
      <dgm:prSet presAssocID="{92CF5267-B8F5-4BF5-8AE0-814ECE7DA0FA}" presName="sibTrans" presStyleLbl="sibTrans1D1" presStyleIdx="4" presStyleCnt="5"/>
      <dgm:spPr/>
    </dgm:pt>
  </dgm:ptLst>
  <dgm:cxnLst>
    <dgm:cxn modelId="{9FB22321-A828-4F53-8F91-9A928FE65071}" type="presOf" srcId="{174D788B-B75D-49C5-8A3E-8C127693CEE4}" destId="{E2A24557-61C6-4EA0-8A3A-10DCF8C9BC83}" srcOrd="0" destOrd="0" presId="urn:microsoft.com/office/officeart/2005/8/layout/cycle5"/>
    <dgm:cxn modelId="{7A50E25F-228A-4791-A7B7-76F407ABBF19}" type="presOf" srcId="{AB92E499-B100-4886-BB61-CAA6977F0901}" destId="{DACDB0C1-6A40-4F79-B24E-FCF90A7C7DFC}" srcOrd="0" destOrd="0" presId="urn:microsoft.com/office/officeart/2005/8/layout/cycle5"/>
    <dgm:cxn modelId="{096AF242-32F0-4D82-A7D2-DA7539C8C72F}" type="presOf" srcId="{51FBB0EF-8A78-4733-A416-59F6BBFBB8DD}" destId="{4440EC97-588C-486B-86C8-22DE2A9A5574}" srcOrd="0" destOrd="0" presId="urn:microsoft.com/office/officeart/2005/8/layout/cycle5"/>
    <dgm:cxn modelId="{158BCA66-FF4E-4CEB-940F-8DF3F53A17BD}" srcId="{0C22BE53-0919-457D-8CA5-F9D59ACE98A8}" destId="{E7F44CA6-CDE3-4C15-A27D-FC7479735CE2}" srcOrd="1" destOrd="0" parTransId="{1BC25C6B-0328-4D87-8F87-3BA533DE248A}" sibTransId="{D9A58C7B-479E-4151-840B-32AB3DBEEA8B}"/>
    <dgm:cxn modelId="{6A703D7B-76D0-4C76-8887-6E5114DF420E}" type="presOf" srcId="{D9A58C7B-479E-4151-840B-32AB3DBEEA8B}" destId="{DA910FD0-1B2E-48AA-B146-B4EBDA20D426}" srcOrd="0" destOrd="0" presId="urn:microsoft.com/office/officeart/2005/8/layout/cycle5"/>
    <dgm:cxn modelId="{CE202787-1018-4FA1-861C-BE86E5242808}" type="presOf" srcId="{A0D9C774-5D31-4552-9D84-874AD306AEC4}" destId="{C1976B70-D340-4BE4-9BC0-4FA33DC7F6AA}" srcOrd="0" destOrd="0" presId="urn:microsoft.com/office/officeart/2005/8/layout/cycle5"/>
    <dgm:cxn modelId="{06E6C28B-4775-43F4-93AF-58F402772FE4}" srcId="{0C22BE53-0919-457D-8CA5-F9D59ACE98A8}" destId="{174D788B-B75D-49C5-8A3E-8C127693CEE4}" srcOrd="2" destOrd="0" parTransId="{159B33D5-C9C7-4E98-B1CA-7F75B7A9FA44}" sibTransId="{D5159D81-6242-4128-9C6D-DF293D6B0537}"/>
    <dgm:cxn modelId="{8A140F8E-C1C0-4A05-9757-2E8252227E08}" srcId="{0C22BE53-0919-457D-8CA5-F9D59ACE98A8}" destId="{A0D9C774-5D31-4552-9D84-874AD306AEC4}" srcOrd="4" destOrd="0" parTransId="{290EDC03-1A8D-4AC4-892E-A5F1E308A636}" sibTransId="{92CF5267-B8F5-4BF5-8AE0-814ECE7DA0FA}"/>
    <dgm:cxn modelId="{69129594-E136-4EAE-AC3E-43A81EF4AAB2}" srcId="{0C22BE53-0919-457D-8CA5-F9D59ACE98A8}" destId="{EEC741F9-E818-43E4-944A-E70152B6319E}" srcOrd="3" destOrd="0" parTransId="{D51B5108-1C6E-4078-B9E5-B15C53719307}" sibTransId="{F5326FAA-5AB9-4B11-8FB7-5A1027581AC8}"/>
    <dgm:cxn modelId="{7E7AA09C-6D78-4A03-B31F-E6C61373DAD3}" type="presOf" srcId="{0C22BE53-0919-457D-8CA5-F9D59ACE98A8}" destId="{399150F9-2C91-456A-925C-60409E4547A3}" srcOrd="0" destOrd="0" presId="urn:microsoft.com/office/officeart/2005/8/layout/cycle5"/>
    <dgm:cxn modelId="{F9F7FE9F-D810-4420-9704-3A18719A7270}" type="presOf" srcId="{EEC741F9-E818-43E4-944A-E70152B6319E}" destId="{2A7DCDA8-04C6-4DD1-A3CE-7C5FDD69896A}" srcOrd="0" destOrd="0" presId="urn:microsoft.com/office/officeart/2005/8/layout/cycle5"/>
    <dgm:cxn modelId="{1F1B32CA-B0C3-4E6B-8D80-0373F5BB861D}" type="presOf" srcId="{E7F44CA6-CDE3-4C15-A27D-FC7479735CE2}" destId="{05E623CD-8644-401A-9B9A-CFD43D46E1A9}" srcOrd="0" destOrd="0" presId="urn:microsoft.com/office/officeart/2005/8/layout/cycle5"/>
    <dgm:cxn modelId="{62FFC0CA-A2BB-4FD7-8419-757DE2E5E8E2}" srcId="{0C22BE53-0919-457D-8CA5-F9D59ACE98A8}" destId="{51FBB0EF-8A78-4733-A416-59F6BBFBB8DD}" srcOrd="0" destOrd="0" parTransId="{2E047D6B-1724-4960-8BFB-F25FA2F34212}" sibTransId="{AB92E499-B100-4886-BB61-CAA6977F0901}"/>
    <dgm:cxn modelId="{442EECCD-E165-4B22-95DE-263302C0098D}" type="presOf" srcId="{F5326FAA-5AB9-4B11-8FB7-5A1027581AC8}" destId="{80B91345-D8C3-4DCB-888D-AC7E1469E20D}" srcOrd="0" destOrd="0" presId="urn:microsoft.com/office/officeart/2005/8/layout/cycle5"/>
    <dgm:cxn modelId="{C7C9DBE1-93E8-495B-872F-0CE08D6F3C75}" type="presOf" srcId="{92CF5267-B8F5-4BF5-8AE0-814ECE7DA0FA}" destId="{76A63639-04BD-403E-8712-16D02C6B5062}" srcOrd="0" destOrd="0" presId="urn:microsoft.com/office/officeart/2005/8/layout/cycle5"/>
    <dgm:cxn modelId="{E72397EC-FB35-4EE4-AB36-D9271D5E9F5A}" type="presOf" srcId="{D5159D81-6242-4128-9C6D-DF293D6B0537}" destId="{4D23F4BF-2DD4-41DC-B7E5-310E80D8FB14}" srcOrd="0" destOrd="0" presId="urn:microsoft.com/office/officeart/2005/8/layout/cycle5"/>
    <dgm:cxn modelId="{60B82260-A2AA-46A7-879E-73F7BDF24CB8}" type="presParOf" srcId="{399150F9-2C91-456A-925C-60409E4547A3}" destId="{4440EC97-588C-486B-86C8-22DE2A9A5574}" srcOrd="0" destOrd="0" presId="urn:microsoft.com/office/officeart/2005/8/layout/cycle5"/>
    <dgm:cxn modelId="{70FFA352-E084-4429-9FFA-269EFEE79654}" type="presParOf" srcId="{399150F9-2C91-456A-925C-60409E4547A3}" destId="{555A8415-C67D-4687-96D0-CA65EAB8D68C}" srcOrd="1" destOrd="0" presId="urn:microsoft.com/office/officeart/2005/8/layout/cycle5"/>
    <dgm:cxn modelId="{41FD1BB1-B1F9-4C25-A496-AAD706CC4A20}" type="presParOf" srcId="{399150F9-2C91-456A-925C-60409E4547A3}" destId="{DACDB0C1-6A40-4F79-B24E-FCF90A7C7DFC}" srcOrd="2" destOrd="0" presId="urn:microsoft.com/office/officeart/2005/8/layout/cycle5"/>
    <dgm:cxn modelId="{C6EA8277-76AD-4893-BD64-B76EDB76ED8F}" type="presParOf" srcId="{399150F9-2C91-456A-925C-60409E4547A3}" destId="{05E623CD-8644-401A-9B9A-CFD43D46E1A9}" srcOrd="3" destOrd="0" presId="urn:microsoft.com/office/officeart/2005/8/layout/cycle5"/>
    <dgm:cxn modelId="{58E2BAC0-F84B-411B-BBF5-9BF4AD0994B3}" type="presParOf" srcId="{399150F9-2C91-456A-925C-60409E4547A3}" destId="{309C6349-E522-4B9F-8D12-29DE33CC1746}" srcOrd="4" destOrd="0" presId="urn:microsoft.com/office/officeart/2005/8/layout/cycle5"/>
    <dgm:cxn modelId="{2B648EE1-5312-45A2-A408-D4965C34CB4F}" type="presParOf" srcId="{399150F9-2C91-456A-925C-60409E4547A3}" destId="{DA910FD0-1B2E-48AA-B146-B4EBDA20D426}" srcOrd="5" destOrd="0" presId="urn:microsoft.com/office/officeart/2005/8/layout/cycle5"/>
    <dgm:cxn modelId="{73EEC346-0020-4B4F-9236-A26D31CB59AC}" type="presParOf" srcId="{399150F9-2C91-456A-925C-60409E4547A3}" destId="{E2A24557-61C6-4EA0-8A3A-10DCF8C9BC83}" srcOrd="6" destOrd="0" presId="urn:microsoft.com/office/officeart/2005/8/layout/cycle5"/>
    <dgm:cxn modelId="{7F705AAA-AB2F-48E9-823C-2B8869FCBA0D}" type="presParOf" srcId="{399150F9-2C91-456A-925C-60409E4547A3}" destId="{1F4BCA31-4C73-4C28-8EA9-23EDAB42B1B3}" srcOrd="7" destOrd="0" presId="urn:microsoft.com/office/officeart/2005/8/layout/cycle5"/>
    <dgm:cxn modelId="{AF1361AF-D28C-470D-8B13-1231D52DFF75}" type="presParOf" srcId="{399150F9-2C91-456A-925C-60409E4547A3}" destId="{4D23F4BF-2DD4-41DC-B7E5-310E80D8FB14}" srcOrd="8" destOrd="0" presId="urn:microsoft.com/office/officeart/2005/8/layout/cycle5"/>
    <dgm:cxn modelId="{F90F7A9B-B2EF-4948-AF0A-439922334770}" type="presParOf" srcId="{399150F9-2C91-456A-925C-60409E4547A3}" destId="{2A7DCDA8-04C6-4DD1-A3CE-7C5FDD69896A}" srcOrd="9" destOrd="0" presId="urn:microsoft.com/office/officeart/2005/8/layout/cycle5"/>
    <dgm:cxn modelId="{87DDD73A-9D3C-4D9C-A8E4-DBB188F2017E}" type="presParOf" srcId="{399150F9-2C91-456A-925C-60409E4547A3}" destId="{DA2EA7C0-B9CB-46F9-B097-22407913B74A}" srcOrd="10" destOrd="0" presId="urn:microsoft.com/office/officeart/2005/8/layout/cycle5"/>
    <dgm:cxn modelId="{16CA9679-A218-4CBA-ABB7-F5397CB7E7BE}" type="presParOf" srcId="{399150F9-2C91-456A-925C-60409E4547A3}" destId="{80B91345-D8C3-4DCB-888D-AC7E1469E20D}" srcOrd="11" destOrd="0" presId="urn:microsoft.com/office/officeart/2005/8/layout/cycle5"/>
    <dgm:cxn modelId="{A7195634-8115-41CF-B159-721A06D6B454}" type="presParOf" srcId="{399150F9-2C91-456A-925C-60409E4547A3}" destId="{C1976B70-D340-4BE4-9BC0-4FA33DC7F6AA}" srcOrd="12" destOrd="0" presId="urn:microsoft.com/office/officeart/2005/8/layout/cycle5"/>
    <dgm:cxn modelId="{296DF04C-AA5E-44C9-899E-83759841AC1A}" type="presParOf" srcId="{399150F9-2C91-456A-925C-60409E4547A3}" destId="{D86D97A9-49F7-4E5B-A36A-9A08E925F55C}" srcOrd="13" destOrd="0" presId="urn:microsoft.com/office/officeart/2005/8/layout/cycle5"/>
    <dgm:cxn modelId="{6FEB1215-7ECC-4680-8814-77B51E0EEC8F}" type="presParOf" srcId="{399150F9-2C91-456A-925C-60409E4547A3}" destId="{76A63639-04BD-403E-8712-16D02C6B5062}" srcOrd="14" destOrd="0" presId="urn:microsoft.com/office/officeart/2005/8/layout/cycle5"/>
  </dgm:cxnLst>
  <dgm:bg/>
  <dgm:whole>
    <a:ln w="3810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97ACCF-9974-4F6A-87A4-4A03217E06E4}">
      <dsp:nvSpPr>
        <dsp:cNvPr id="0" name=""/>
        <dsp:cNvSpPr/>
      </dsp:nvSpPr>
      <dsp:spPr>
        <a:xfrm>
          <a:off x="2351343" y="187229"/>
          <a:ext cx="3864734" cy="1006907"/>
        </a:xfrm>
        <a:prstGeom prst="roundRect">
          <a:avLst/>
        </a:prstGeom>
        <a:solidFill>
          <a:srgbClr val="EC6A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Comprendre la douleur </a:t>
          </a:r>
          <a:b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et ses traitements</a:t>
          </a:r>
        </a:p>
      </dsp:txBody>
      <dsp:txXfrm>
        <a:off x="2400496" y="236382"/>
        <a:ext cx="3766428" cy="908601"/>
      </dsp:txXfrm>
    </dsp:sp>
    <dsp:sp modelId="{2C235715-24BF-472F-9036-20829D922008}">
      <dsp:nvSpPr>
        <dsp:cNvPr id="0" name=""/>
        <dsp:cNvSpPr/>
      </dsp:nvSpPr>
      <dsp:spPr>
        <a:xfrm>
          <a:off x="2054844" y="974763"/>
          <a:ext cx="4190369" cy="4190369"/>
        </a:xfrm>
        <a:custGeom>
          <a:avLst/>
          <a:gdLst/>
          <a:ahLst/>
          <a:cxnLst/>
          <a:rect l="0" t="0" r="0" b="0"/>
          <a:pathLst>
            <a:path>
              <a:moveTo>
                <a:pt x="3032278" y="221243"/>
              </a:moveTo>
              <a:arcTo wR="2095184" hR="2095184" stAng="17794083" swAng="67509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A54A37-6822-4633-A456-8E4F7D2C5D64}">
      <dsp:nvSpPr>
        <dsp:cNvPr id="0" name=""/>
        <dsp:cNvSpPr/>
      </dsp:nvSpPr>
      <dsp:spPr>
        <a:xfrm>
          <a:off x="4904690" y="1417440"/>
          <a:ext cx="3116373" cy="1290417"/>
        </a:xfrm>
        <a:prstGeom prst="roundRect">
          <a:avLst/>
        </a:prstGeom>
        <a:solidFill>
          <a:srgbClr val="EC6A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Communiquer</a:t>
          </a:r>
          <a:b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sur la douleur</a:t>
          </a:r>
        </a:p>
      </dsp:txBody>
      <dsp:txXfrm>
        <a:off x="4967683" y="1480433"/>
        <a:ext cx="2990387" cy="1164431"/>
      </dsp:txXfrm>
    </dsp:sp>
    <dsp:sp modelId="{6D57B851-25C8-4CD9-AF11-2559BAAD7BCA}">
      <dsp:nvSpPr>
        <dsp:cNvPr id="0" name=""/>
        <dsp:cNvSpPr/>
      </dsp:nvSpPr>
      <dsp:spPr>
        <a:xfrm>
          <a:off x="2333697" y="836780"/>
          <a:ext cx="4190369" cy="4190369"/>
        </a:xfrm>
        <a:custGeom>
          <a:avLst/>
          <a:gdLst/>
          <a:ahLst/>
          <a:cxnLst/>
          <a:rect l="0" t="0" r="0" b="0"/>
          <a:pathLst>
            <a:path>
              <a:moveTo>
                <a:pt x="4179024" y="1877443"/>
              </a:moveTo>
              <a:arcTo wR="2095184" hR="2095184" stAng="21242086" swAng="103343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2AA3B8-CE37-42A4-A299-93FACA0164D7}">
      <dsp:nvSpPr>
        <dsp:cNvPr id="0" name=""/>
        <dsp:cNvSpPr/>
      </dsp:nvSpPr>
      <dsp:spPr>
        <a:xfrm>
          <a:off x="4794826" y="3347301"/>
          <a:ext cx="2891978" cy="1033130"/>
        </a:xfrm>
        <a:prstGeom prst="roundRect">
          <a:avLst/>
        </a:prstGeom>
        <a:solidFill>
          <a:srgbClr val="EC6A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Osez bouger</a:t>
          </a:r>
        </a:p>
      </dsp:txBody>
      <dsp:txXfrm>
        <a:off x="4845259" y="3397734"/>
        <a:ext cx="2791112" cy="932264"/>
      </dsp:txXfrm>
    </dsp:sp>
    <dsp:sp modelId="{ABAE9BD7-2F56-473B-8E8D-A943A5679E54}">
      <dsp:nvSpPr>
        <dsp:cNvPr id="0" name=""/>
        <dsp:cNvSpPr/>
      </dsp:nvSpPr>
      <dsp:spPr>
        <a:xfrm>
          <a:off x="2379299" y="675441"/>
          <a:ext cx="4190369" cy="4190369"/>
        </a:xfrm>
        <a:custGeom>
          <a:avLst/>
          <a:gdLst/>
          <a:ahLst/>
          <a:cxnLst/>
          <a:rect l="0" t="0" r="0" b="0"/>
          <a:pathLst>
            <a:path>
              <a:moveTo>
                <a:pt x="3416352" y="3721320"/>
              </a:moveTo>
              <a:arcTo wR="2095184" hR="2095184" stAng="3054455" swAng="445578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2F790E-290E-402B-9DCE-AE1EFEA13C56}">
      <dsp:nvSpPr>
        <dsp:cNvPr id="0" name=""/>
        <dsp:cNvSpPr/>
      </dsp:nvSpPr>
      <dsp:spPr>
        <a:xfrm>
          <a:off x="862866" y="3098474"/>
          <a:ext cx="3123111" cy="1369904"/>
        </a:xfrm>
        <a:prstGeom prst="roundRect">
          <a:avLst/>
        </a:prstGeom>
        <a:solidFill>
          <a:srgbClr val="EC6A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J’apprends </a:t>
          </a:r>
          <a:b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à gérer ma PIT*</a:t>
          </a:r>
        </a:p>
      </dsp:txBody>
      <dsp:txXfrm>
        <a:off x="929739" y="3165347"/>
        <a:ext cx="2989365" cy="1236158"/>
      </dsp:txXfrm>
    </dsp:sp>
    <dsp:sp modelId="{713F06C1-AF53-46FF-9AC5-F3F722DEB8E5}">
      <dsp:nvSpPr>
        <dsp:cNvPr id="0" name=""/>
        <dsp:cNvSpPr/>
      </dsp:nvSpPr>
      <dsp:spPr>
        <a:xfrm>
          <a:off x="2067481" y="615192"/>
          <a:ext cx="4190369" cy="4190369"/>
        </a:xfrm>
        <a:custGeom>
          <a:avLst/>
          <a:gdLst/>
          <a:ahLst/>
          <a:cxnLst/>
          <a:rect l="0" t="0" r="0" b="0"/>
          <a:pathLst>
            <a:path>
              <a:moveTo>
                <a:pt x="35585" y="2479695"/>
              </a:moveTo>
              <a:arcTo wR="2095184" hR="2095184" stAng="10165505" swAng="58760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6707A5-8788-48CE-8251-CBF9319CB3E6}">
      <dsp:nvSpPr>
        <dsp:cNvPr id="0" name=""/>
        <dsp:cNvSpPr/>
      </dsp:nvSpPr>
      <dsp:spPr>
        <a:xfrm>
          <a:off x="595756" y="1478557"/>
          <a:ext cx="3031754" cy="1256745"/>
        </a:xfrm>
        <a:prstGeom prst="roundRect">
          <a:avLst/>
        </a:prstGeom>
        <a:solidFill>
          <a:srgbClr val="EC6A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J’apprends </a:t>
          </a:r>
          <a:b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à gérer ma TENS** </a:t>
          </a:r>
          <a:b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(atelier individuel)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 </a:t>
          </a:r>
        </a:p>
      </dsp:txBody>
      <dsp:txXfrm>
        <a:off x="657105" y="1539906"/>
        <a:ext cx="2909056" cy="1134047"/>
      </dsp:txXfrm>
    </dsp:sp>
    <dsp:sp modelId="{0C4A85D2-9F77-4590-AB18-2C3918490619}">
      <dsp:nvSpPr>
        <dsp:cNvPr id="0" name=""/>
        <dsp:cNvSpPr/>
      </dsp:nvSpPr>
      <dsp:spPr>
        <a:xfrm>
          <a:off x="2333757" y="982626"/>
          <a:ext cx="4190369" cy="4190369"/>
        </a:xfrm>
        <a:custGeom>
          <a:avLst/>
          <a:gdLst/>
          <a:ahLst/>
          <a:cxnLst/>
          <a:rect l="0" t="0" r="0" b="0"/>
          <a:pathLst>
            <a:path>
              <a:moveTo>
                <a:pt x="745580" y="492571"/>
              </a:moveTo>
              <a:arcTo wR="2095184" hR="2095184" stAng="13793901" swAng="83955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EF7AB8-754A-4C2B-B77C-85D8ECD57169}">
      <dsp:nvSpPr>
        <dsp:cNvPr id="0" name=""/>
        <dsp:cNvSpPr/>
      </dsp:nvSpPr>
      <dsp:spPr>
        <a:xfrm>
          <a:off x="235146" y="180728"/>
          <a:ext cx="7598520" cy="8106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kern="1200" dirty="0">
              <a:latin typeface="Arial" panose="020B0604020202020204" pitchFamily="34" charset="0"/>
              <a:cs typeface="Arial" panose="020B0604020202020204" pitchFamily="34" charset="0"/>
            </a:rPr>
            <a:t>Sensibiliser les collègues </a:t>
          </a:r>
          <a:br>
            <a:rPr lang="fr-FR" sz="2200" b="1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200" b="1" kern="1200" dirty="0">
              <a:latin typeface="Arial" panose="020B0604020202020204" pitchFamily="34" charset="0"/>
              <a:cs typeface="Arial" panose="020B0604020202020204" pitchFamily="34" charset="0"/>
            </a:rPr>
            <a:t>pour élargir le recrutement</a:t>
          </a:r>
        </a:p>
      </dsp:txBody>
      <dsp:txXfrm>
        <a:off x="258890" y="204472"/>
        <a:ext cx="6265152" cy="763184"/>
      </dsp:txXfrm>
    </dsp:sp>
    <dsp:sp modelId="{B3F89B77-8B04-43E3-B659-C374BE09C881}">
      <dsp:nvSpPr>
        <dsp:cNvPr id="0" name=""/>
        <dsp:cNvSpPr/>
      </dsp:nvSpPr>
      <dsp:spPr>
        <a:xfrm>
          <a:off x="486219" y="1486390"/>
          <a:ext cx="7556732" cy="7659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kern="1200" dirty="0">
              <a:latin typeface="Arial" panose="020B0604020202020204" pitchFamily="34" charset="0"/>
              <a:cs typeface="Arial" panose="020B0604020202020204" pitchFamily="34" charset="0"/>
            </a:rPr>
            <a:t>Former les équipes au format hybride </a:t>
          </a:r>
        </a:p>
      </dsp:txBody>
      <dsp:txXfrm>
        <a:off x="508652" y="1508823"/>
        <a:ext cx="6126749" cy="721053"/>
      </dsp:txXfrm>
    </dsp:sp>
    <dsp:sp modelId="{5004C108-5A38-4E82-82B6-03CBA7EF3CD6}">
      <dsp:nvSpPr>
        <dsp:cNvPr id="0" name=""/>
        <dsp:cNvSpPr/>
      </dsp:nvSpPr>
      <dsp:spPr>
        <a:xfrm>
          <a:off x="1266753" y="2867188"/>
          <a:ext cx="7556732" cy="867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kern="1200" dirty="0">
              <a:latin typeface="Arial" panose="020B0604020202020204" pitchFamily="34" charset="0"/>
              <a:cs typeface="Arial" panose="020B0604020202020204" pitchFamily="34" charset="0"/>
            </a:rPr>
            <a:t>Développer davantage d’ateliers e-ETP</a:t>
          </a:r>
        </a:p>
      </dsp:txBody>
      <dsp:txXfrm>
        <a:off x="1292159" y="2892594"/>
        <a:ext cx="6130249" cy="816602"/>
      </dsp:txXfrm>
    </dsp:sp>
    <dsp:sp modelId="{347CE81C-001E-4508-8A67-FF2B2DAFDF75}">
      <dsp:nvSpPr>
        <dsp:cNvPr id="0" name=""/>
        <dsp:cNvSpPr/>
      </dsp:nvSpPr>
      <dsp:spPr>
        <a:xfrm>
          <a:off x="1899630" y="4225489"/>
          <a:ext cx="7556732" cy="9125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kern="1200" dirty="0">
              <a:latin typeface="Arial" panose="020B0604020202020204" pitchFamily="34" charset="0"/>
              <a:cs typeface="Arial" panose="020B0604020202020204" pitchFamily="34" charset="0"/>
            </a:rPr>
            <a:t>Pérenniser et élargir le programme</a:t>
          </a:r>
        </a:p>
      </dsp:txBody>
      <dsp:txXfrm>
        <a:off x="1926358" y="4252217"/>
        <a:ext cx="6118159" cy="859115"/>
      </dsp:txXfrm>
    </dsp:sp>
    <dsp:sp modelId="{159A0633-70C2-413B-BE70-4392304ADC8D}">
      <dsp:nvSpPr>
        <dsp:cNvPr id="0" name=""/>
        <dsp:cNvSpPr/>
      </dsp:nvSpPr>
      <dsp:spPr>
        <a:xfrm>
          <a:off x="6814938" y="886381"/>
          <a:ext cx="752240" cy="7522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400" kern="1200"/>
        </a:p>
      </dsp:txBody>
      <dsp:txXfrm>
        <a:off x="6984192" y="886381"/>
        <a:ext cx="413732" cy="566061"/>
      </dsp:txXfrm>
    </dsp:sp>
    <dsp:sp modelId="{CFC90E3E-71DD-4AC4-8A0C-E1EA4906F220}">
      <dsp:nvSpPr>
        <dsp:cNvPr id="0" name=""/>
        <dsp:cNvSpPr/>
      </dsp:nvSpPr>
      <dsp:spPr>
        <a:xfrm>
          <a:off x="7447815" y="2254090"/>
          <a:ext cx="752240" cy="7522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400" kern="1200"/>
        </a:p>
      </dsp:txBody>
      <dsp:txXfrm>
        <a:off x="7617069" y="2254090"/>
        <a:ext cx="413732" cy="566061"/>
      </dsp:txXfrm>
    </dsp:sp>
    <dsp:sp modelId="{40A6D738-C521-4A34-AC81-7053894FB38C}">
      <dsp:nvSpPr>
        <dsp:cNvPr id="0" name=""/>
        <dsp:cNvSpPr/>
      </dsp:nvSpPr>
      <dsp:spPr>
        <a:xfrm>
          <a:off x="8071245" y="3621800"/>
          <a:ext cx="752240" cy="7522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400" kern="1200"/>
        </a:p>
      </dsp:txBody>
      <dsp:txXfrm>
        <a:off x="8240499" y="3621800"/>
        <a:ext cx="413732" cy="5660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40EC97-588C-486B-86C8-22DE2A9A5574}">
      <dsp:nvSpPr>
        <dsp:cNvPr id="0" name=""/>
        <dsp:cNvSpPr/>
      </dsp:nvSpPr>
      <dsp:spPr>
        <a:xfrm>
          <a:off x="4118462" y="44888"/>
          <a:ext cx="2043151" cy="1271931"/>
        </a:xfrm>
        <a:prstGeom prst="roundRect">
          <a:avLst/>
        </a:prstGeom>
        <a:solidFill>
          <a:srgbClr val="EC6A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Impact ateliers</a:t>
          </a:r>
        </a:p>
      </dsp:txBody>
      <dsp:txXfrm>
        <a:off x="4180553" y="106979"/>
        <a:ext cx="1918969" cy="1147749"/>
      </dsp:txXfrm>
    </dsp:sp>
    <dsp:sp modelId="{DACDB0C1-6A40-4F79-B24E-FCF90A7C7DFC}">
      <dsp:nvSpPr>
        <dsp:cNvPr id="0" name=""/>
        <dsp:cNvSpPr/>
      </dsp:nvSpPr>
      <dsp:spPr>
        <a:xfrm>
          <a:off x="2694657" y="701623"/>
          <a:ext cx="5081311" cy="5081311"/>
        </a:xfrm>
        <a:custGeom>
          <a:avLst/>
          <a:gdLst/>
          <a:ahLst/>
          <a:cxnLst/>
          <a:rect l="0" t="0" r="0" b="0"/>
          <a:pathLst>
            <a:path>
              <a:moveTo>
                <a:pt x="3728166" y="294603"/>
              </a:moveTo>
              <a:arcTo wR="2540655" hR="2540655" stAng="17871952" swAng="119394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E623CD-8644-401A-9B9A-CFD43D46E1A9}">
      <dsp:nvSpPr>
        <dsp:cNvPr id="0" name=""/>
        <dsp:cNvSpPr/>
      </dsp:nvSpPr>
      <dsp:spPr>
        <a:xfrm>
          <a:off x="6437320" y="1757842"/>
          <a:ext cx="2340255" cy="1271931"/>
        </a:xfrm>
        <a:prstGeom prst="roundRect">
          <a:avLst/>
        </a:prstGeom>
        <a:solidFill>
          <a:srgbClr val="EC6A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Bénéfices patients</a:t>
          </a:r>
        </a:p>
      </dsp:txBody>
      <dsp:txXfrm>
        <a:off x="6499411" y="1819933"/>
        <a:ext cx="2216073" cy="1147749"/>
      </dsp:txXfrm>
    </dsp:sp>
    <dsp:sp modelId="{DA910FD0-1B2E-48AA-B146-B4EBDA20D426}">
      <dsp:nvSpPr>
        <dsp:cNvPr id="0" name=""/>
        <dsp:cNvSpPr/>
      </dsp:nvSpPr>
      <dsp:spPr>
        <a:xfrm>
          <a:off x="2648032" y="588114"/>
          <a:ext cx="5081311" cy="5081311"/>
        </a:xfrm>
        <a:custGeom>
          <a:avLst/>
          <a:gdLst/>
          <a:ahLst/>
          <a:cxnLst/>
          <a:rect l="0" t="0" r="0" b="0"/>
          <a:pathLst>
            <a:path>
              <a:moveTo>
                <a:pt x="5075950" y="2705618"/>
              </a:moveTo>
              <a:arcTo wR="2540655" hR="2540655" stAng="21823367" swAng="1092806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24557-61C6-4EA0-8A3A-10DCF8C9BC83}">
      <dsp:nvSpPr>
        <dsp:cNvPr id="0" name=""/>
        <dsp:cNvSpPr/>
      </dsp:nvSpPr>
      <dsp:spPr>
        <a:xfrm>
          <a:off x="5720439" y="4317309"/>
          <a:ext cx="2507289" cy="1271931"/>
        </a:xfrm>
        <a:prstGeom prst="roundRect">
          <a:avLst/>
        </a:prstGeom>
        <a:solidFill>
          <a:srgbClr val="EC6A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Pérennisation </a:t>
          </a:r>
          <a:b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et élargissement ateliers e-ETP</a:t>
          </a:r>
        </a:p>
      </dsp:txBody>
      <dsp:txXfrm>
        <a:off x="5782530" y="4379400"/>
        <a:ext cx="2383107" cy="1147749"/>
      </dsp:txXfrm>
    </dsp:sp>
    <dsp:sp modelId="{4D23F4BF-2DD4-41DC-B7E5-310E80D8FB14}">
      <dsp:nvSpPr>
        <dsp:cNvPr id="0" name=""/>
        <dsp:cNvSpPr/>
      </dsp:nvSpPr>
      <dsp:spPr>
        <a:xfrm>
          <a:off x="2854818" y="560691"/>
          <a:ext cx="5081311" cy="5081311"/>
        </a:xfrm>
        <a:custGeom>
          <a:avLst/>
          <a:gdLst/>
          <a:ahLst/>
          <a:cxnLst/>
          <a:rect l="0" t="0" r="0" b="0"/>
          <a:pathLst>
            <a:path>
              <a:moveTo>
                <a:pt x="2809281" y="5067070"/>
              </a:moveTo>
              <a:arcTo wR="2540655" hR="2540655" stAng="5035843" swAng="103047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7DCDA8-04C6-4DD1-A3CE-7C5FDD69896A}">
      <dsp:nvSpPr>
        <dsp:cNvPr id="0" name=""/>
        <dsp:cNvSpPr/>
      </dsp:nvSpPr>
      <dsp:spPr>
        <a:xfrm>
          <a:off x="2390864" y="4291764"/>
          <a:ext cx="2273117" cy="1271931"/>
        </a:xfrm>
        <a:prstGeom prst="roundRect">
          <a:avLst/>
        </a:prstGeom>
        <a:solidFill>
          <a:srgbClr val="EC6A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Nouveaux ateliers </a:t>
          </a:r>
        </a:p>
      </dsp:txBody>
      <dsp:txXfrm>
        <a:off x="2452955" y="4353855"/>
        <a:ext cx="2148935" cy="1147749"/>
      </dsp:txXfrm>
    </dsp:sp>
    <dsp:sp modelId="{80B91345-D8C3-4DCB-888D-AC7E1469E20D}">
      <dsp:nvSpPr>
        <dsp:cNvPr id="0" name=""/>
        <dsp:cNvSpPr/>
      </dsp:nvSpPr>
      <dsp:spPr>
        <a:xfrm>
          <a:off x="2587180" y="290207"/>
          <a:ext cx="5081311" cy="5081311"/>
        </a:xfrm>
        <a:custGeom>
          <a:avLst/>
          <a:gdLst/>
          <a:ahLst/>
          <a:cxnLst/>
          <a:rect l="0" t="0" r="0" b="0"/>
          <a:pathLst>
            <a:path>
              <a:moveTo>
                <a:pt x="326599" y="3786804"/>
              </a:moveTo>
              <a:arcTo wR="2540655" hR="2540655" stAng="9037661" swAng="104944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76B70-D340-4BE4-9BC0-4FA33DC7F6AA}">
      <dsp:nvSpPr>
        <dsp:cNvPr id="0" name=""/>
        <dsp:cNvSpPr/>
      </dsp:nvSpPr>
      <dsp:spPr>
        <a:xfrm>
          <a:off x="1570769" y="1831273"/>
          <a:ext cx="2259243" cy="1271931"/>
        </a:xfrm>
        <a:prstGeom prst="roundRect">
          <a:avLst/>
        </a:prstGeom>
        <a:solidFill>
          <a:srgbClr val="EC6A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</a:rPr>
            <a:t>Diffusion </a:t>
          </a:r>
          <a:br>
            <a:rPr lang="fr-FR" sz="2000" b="1" kern="1200" dirty="0">
              <a:solidFill>
                <a:schemeClr val="tx1"/>
              </a:solidFill>
            </a:rPr>
          </a:br>
          <a:r>
            <a:rPr lang="fr-FR" sz="2000" b="1" kern="1200" dirty="0">
              <a:solidFill>
                <a:schemeClr val="tx1"/>
              </a:solidFill>
            </a:rPr>
            <a:t>dans les réseaux de cancérologie</a:t>
          </a:r>
        </a:p>
      </dsp:txBody>
      <dsp:txXfrm>
        <a:off x="1632860" y="1893364"/>
        <a:ext cx="2135061" cy="1147749"/>
      </dsp:txXfrm>
    </dsp:sp>
    <dsp:sp modelId="{76A63639-04BD-403E-8712-16D02C6B5062}">
      <dsp:nvSpPr>
        <dsp:cNvPr id="0" name=""/>
        <dsp:cNvSpPr/>
      </dsp:nvSpPr>
      <dsp:spPr>
        <a:xfrm>
          <a:off x="2525665" y="738872"/>
          <a:ext cx="5081311" cy="5081311"/>
        </a:xfrm>
        <a:custGeom>
          <a:avLst/>
          <a:gdLst/>
          <a:ahLst/>
          <a:cxnLst/>
          <a:rect l="0" t="0" r="0" b="0"/>
          <a:pathLst>
            <a:path>
              <a:moveTo>
                <a:pt x="632747" y="862913"/>
              </a:moveTo>
              <a:arcTo wR="2540655" hR="2540655" stAng="13279630" swAng="121155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0.27308</cdr:x>
      <cdr:y>0.86405</cdr:y>
    </cdr:from>
    <cdr:to>
      <cdr:x>0.81964</cdr:x>
      <cdr:y>0.90668</cdr:y>
    </cdr:to>
    <cdr:sp macro="" textlink="">
      <cdr:nvSpPr>
        <cdr:cNvPr id="2" name="ZoneTexte 1">
          <a:extLst xmlns:a="http://schemas.openxmlformats.org/drawingml/2006/main">
            <a:ext uri="{FF2B5EF4-FFF2-40B4-BE49-F238E27FC236}">
              <a16:creationId xmlns:a16="http://schemas.microsoft.com/office/drawing/2014/main" id="{3F866F9F-BC67-0692-9A05-D350F9AA5013}"/>
            </a:ext>
          </a:extLst>
        </cdr:cNvPr>
        <cdr:cNvSpPr txBox="1"/>
      </cdr:nvSpPr>
      <cdr:spPr>
        <a:xfrm xmlns:a="http://schemas.openxmlformats.org/drawingml/2006/main">
          <a:off x="1054328" y="2637516"/>
          <a:ext cx="2110154" cy="1301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 dirty="0"/>
        </a:p>
      </cdr:txBody>
    </cdr:sp>
  </cdr:relSizeAnchor>
  <cdr:relSizeAnchor xmlns:cdr="http://schemas.openxmlformats.org/drawingml/2006/chartDrawing">
    <cdr:from>
      <cdr:x>0.29346</cdr:x>
      <cdr:y>0.94019</cdr:y>
    </cdr:from>
    <cdr:to>
      <cdr:x>0.74862</cdr:x>
      <cdr:y>1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B461CF71-A856-4FE1-BABE-91C422D54362}"/>
            </a:ext>
          </a:extLst>
        </cdr:cNvPr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1"/>
        <a:srcRect xmlns:a="http://schemas.openxmlformats.org/drawingml/2006/main" b="24607"/>
        <a:stretch xmlns:a="http://schemas.openxmlformats.org/drawingml/2006/main"/>
      </cdr:blipFill>
      <cdr:spPr>
        <a:xfrm xmlns:a="http://schemas.openxmlformats.org/drawingml/2006/main">
          <a:off x="1150887" y="2870020"/>
          <a:ext cx="1785000" cy="182584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0.38137</cdr:x>
      <cdr:y>0.02452</cdr:y>
    </cdr:from>
    <cdr:to>
      <cdr:x>0.66534</cdr:x>
      <cdr:y>0.1113</cdr:y>
    </cdr:to>
    <cdr:sp macro="" textlink="">
      <cdr:nvSpPr>
        <cdr:cNvPr id="2" name="Rectangle 1">
          <a:extLst xmlns:a="http://schemas.openxmlformats.org/drawingml/2006/main">
            <a:ext uri="{FF2B5EF4-FFF2-40B4-BE49-F238E27FC236}">
              <a16:creationId xmlns:a16="http://schemas.microsoft.com/office/drawing/2014/main" id="{2BFAED51-027A-4E78-8085-81D71F923050}"/>
            </a:ext>
          </a:extLst>
        </cdr:cNvPr>
        <cdr:cNvSpPr/>
      </cdr:nvSpPr>
      <cdr:spPr>
        <a:xfrm xmlns:a="http://schemas.openxmlformats.org/drawingml/2006/main">
          <a:off x="3007748" y="90338"/>
          <a:ext cx="2239616" cy="31973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175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0DD694-1B10-8B0B-1C25-4D8B8A1EE6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2842868"/>
            <a:ext cx="10515599" cy="1497778"/>
          </a:xfrm>
        </p:spPr>
        <p:txBody>
          <a:bodyPr anchor="ctr">
            <a:normAutofit/>
          </a:bodyPr>
          <a:lstStyle>
            <a:lvl1pPr algn="ctr">
              <a:defRPr sz="4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EBDF9D2-9232-2D0B-3186-730472E3BA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98629"/>
            <a:ext cx="10515600" cy="123700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CF3AAA-6113-824E-92B5-F003173A3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992794"/>
            <a:ext cx="2743200" cy="365125"/>
          </a:xfrm>
        </p:spPr>
        <p:txBody>
          <a:bodyPr/>
          <a:lstStyle/>
          <a:p>
            <a:fld id="{3C24A905-F4B1-3D4D-9EF8-1F64B12C5BF2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FE8A5E-D6C2-0B4E-4DEA-5164F22A6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5992794"/>
            <a:ext cx="41148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4E415C-0A7E-F9EC-CAD7-F52D36E5F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92794"/>
            <a:ext cx="2743200" cy="365125"/>
          </a:xfrm>
        </p:spPr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39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34A326-12D5-A6A5-5F0C-EB11DC20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83D6A29-1BF3-6519-F889-9590FC815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51F5AD-FBEC-E225-CAF7-0020A7AD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8A3F22-CB7A-13CB-932B-AE0E5A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BA0C14-8095-FD06-30C7-8DB077CA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00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721CF89-2DBC-E6D6-B206-C36BB09FD3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22F46DE-BBD6-3CDB-4128-41BDAE11EE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69EBDD-7270-3CF4-7B9C-CA37B1551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2DCCB0-2B53-9E6F-8AE0-78666088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B8177B-9F52-7677-05E6-3884BD7EA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62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8C35CFDF-CF85-4E5D-B2C2-64A4DF051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76" b="98768" l="2490" r="97303">
                        <a14:foregroundMark x1="39627" y1="10974" x2="39627" y2="10974"/>
                        <a14:foregroundMark x1="41909" y1="3359" x2="41909" y2="3359"/>
                        <a14:foregroundMark x1="2697" y1="39978" x2="2697" y2="39978"/>
                        <a14:foregroundMark x1="81743" y1="90482" x2="81743" y2="90482"/>
                        <a14:foregroundMark x1="80913" y1="95409" x2="80913" y2="95409"/>
                        <a14:foregroundMark x1="97303" y1="87570" x2="97303" y2="87570"/>
                        <a14:foregroundMark x1="78838" y1="98880" x2="78838" y2="98880"/>
                        <a14:foregroundMark x1="41079" y1="2576" x2="41079" y2="25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522"/>
          <a:stretch/>
        </p:blipFill>
        <p:spPr>
          <a:xfrm>
            <a:off x="233872" y="1"/>
            <a:ext cx="3193553" cy="4229100"/>
          </a:xfrm>
          <a:prstGeom prst="rect">
            <a:avLst/>
          </a:prstGeom>
        </p:spPr>
      </p:pic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E8492159-8A14-4992-B41B-E525EE484AA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43302" y="3329775"/>
            <a:ext cx="7762873" cy="2575725"/>
          </a:xfrm>
          <a:prstGeom prst="rect">
            <a:avLst/>
          </a:prstGeom>
        </p:spPr>
        <p:txBody>
          <a:bodyPr/>
          <a:lstStyle>
            <a:lvl1pPr>
              <a:defRPr lang="fr-FR" sz="2667" b="1" u="none" kern="1200" cap="all" baseline="0" dirty="0">
                <a:solidFill>
                  <a:srgbClr val="87878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9" name="Espace réservé du texte 26"/>
          <p:cNvSpPr>
            <a:spLocks noGrp="1"/>
          </p:cNvSpPr>
          <p:nvPr>
            <p:ph type="body" sz="quarter" idx="10"/>
          </p:nvPr>
        </p:nvSpPr>
        <p:spPr>
          <a:xfrm>
            <a:off x="2316424" y="3067052"/>
            <a:ext cx="857251" cy="781049"/>
          </a:xfrm>
          <a:prstGeom prst="rect">
            <a:avLst/>
          </a:prstGeom>
        </p:spPr>
        <p:txBody>
          <a:bodyPr anchor="ctr" anchorCtr="0"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24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29436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13646"/>
            <a:ext cx="10515600" cy="4705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 b="1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39178" indent="-239178">
              <a:buClr>
                <a:srgbClr val="FF5E00"/>
              </a:buClr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1070" indent="-228594">
              <a:buClr>
                <a:srgbClr val="FF5E00"/>
              </a:buClr>
              <a:buFont typeface="Arial" panose="020B0604020202020204" pitchFamily="34" charset="0"/>
              <a:buChar char="□"/>
              <a:defRPr sz="1467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902835" indent="-228594">
              <a:buClr>
                <a:srgbClr val="FF5E00"/>
              </a:buClr>
              <a:buFont typeface="Arial" panose="020B0604020202020204" pitchFamily="34" charset="0"/>
              <a:buChar char="−"/>
              <a:defRPr sz="14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734665" indent="-228594">
              <a:buFont typeface="Courier New" panose="02070309020205020404" pitchFamily="49" charset="0"/>
              <a:buChar char="o"/>
              <a:defRPr sz="12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838200" y="451910"/>
            <a:ext cx="10515600" cy="655540"/>
          </a:xfrm>
          <a:prstGeom prst="rect">
            <a:avLst/>
          </a:prstGeom>
        </p:spPr>
        <p:txBody>
          <a:bodyPr/>
          <a:lstStyle>
            <a:lvl1pPr>
              <a:defRPr lang="fr-FR" sz="2667" b="1" u="none" kern="1200" cap="all" baseline="0" dirty="0" smtClean="0">
                <a:solidFill>
                  <a:srgbClr val="87878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FF10633-471D-47A5-81EF-D7ABDF923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0" y="6113258"/>
            <a:ext cx="988201" cy="617887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DF2F667-FF21-481D-AC44-EEB15177928F}"/>
              </a:ext>
            </a:extLst>
          </p:cNvPr>
          <p:cNvCxnSpPr/>
          <p:nvPr userDrawn="1"/>
        </p:nvCxnSpPr>
        <p:spPr>
          <a:xfrm flipV="1">
            <a:off x="1314975" y="6570079"/>
            <a:ext cx="10080000" cy="27023"/>
          </a:xfrm>
          <a:prstGeom prst="line">
            <a:avLst/>
          </a:prstGeom>
          <a:ln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11394018" y="6421968"/>
            <a:ext cx="520700" cy="309033"/>
          </a:xfrm>
          <a:prstGeom prst="rect">
            <a:avLst/>
          </a:prstGeom>
        </p:spPr>
        <p:txBody>
          <a:bodyPr/>
          <a:lstStyle>
            <a:lvl1pPr>
              <a:defRPr sz="1067">
                <a:solidFill>
                  <a:srgbClr val="EA560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21F0E541-015C-4D14-81CE-F40D464D20D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228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18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E8492159-8A14-4992-B41B-E525EE484AA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52373" y="3253575"/>
            <a:ext cx="7805879" cy="2585251"/>
          </a:xfrm>
          <a:prstGeom prst="rect">
            <a:avLst/>
          </a:prstGeom>
        </p:spPr>
        <p:txBody>
          <a:bodyPr/>
          <a:lstStyle>
            <a:lvl1pPr algn="r">
              <a:defRPr lang="fr-FR" sz="2667" b="1" u="none" kern="1200" cap="all" baseline="0" dirty="0">
                <a:solidFill>
                  <a:srgbClr val="87878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6" name="Image 5" descr="Une image contenant dessin&#10;&#10;Description générée automatiquement">
            <a:extLst>
              <a:ext uri="{FF2B5EF4-FFF2-40B4-BE49-F238E27FC236}">
                <a16:creationId xmlns:a16="http://schemas.microsoft.com/office/drawing/2014/main" id="{0323C9D3-E708-47A8-9451-369A4ADBB0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29" b="99568" l="1678" r="90940">
                        <a14:foregroundMark x1="43289" y1="14841" x2="43289" y2="14841"/>
                        <a14:foregroundMark x1="35235" y1="5331" x2="35235" y2="5331"/>
                        <a14:foregroundMark x1="37248" y1="2305" x2="37248" y2="2305"/>
                        <a14:foregroundMark x1="1678" y1="16859" x2="1678" y2="16859"/>
                        <a14:foregroundMark x1="91275" y1="50144" x2="91275" y2="50144"/>
                        <a14:foregroundMark x1="35235" y1="95965" x2="35235" y2="95965"/>
                        <a14:foregroundMark x1="25839" y1="99568" x2="25839" y2="995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722" y="1177226"/>
            <a:ext cx="2002861" cy="4664375"/>
          </a:xfrm>
          <a:prstGeom prst="rect">
            <a:avLst/>
          </a:prstGeom>
        </p:spPr>
      </p:pic>
      <p:sp>
        <p:nvSpPr>
          <p:cNvPr id="5" name="Espace réservé du texte 26"/>
          <p:cNvSpPr>
            <a:spLocks noGrp="1"/>
          </p:cNvSpPr>
          <p:nvPr>
            <p:ph type="body" sz="quarter" idx="10"/>
          </p:nvPr>
        </p:nvSpPr>
        <p:spPr>
          <a:xfrm>
            <a:off x="9597280" y="1495829"/>
            <a:ext cx="857251" cy="781049"/>
          </a:xfrm>
          <a:prstGeom prst="rect">
            <a:avLst/>
          </a:prstGeom>
        </p:spPr>
        <p:txBody>
          <a:bodyPr anchor="ctr" anchorCtr="0"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24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230730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13646"/>
            <a:ext cx="10515600" cy="4705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 b="1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39178" indent="-239178">
              <a:buClr>
                <a:srgbClr val="FF5E00"/>
              </a:buClr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1070" indent="-228594">
              <a:buClr>
                <a:srgbClr val="FF5E00"/>
              </a:buClr>
              <a:buFont typeface="Arial" panose="020B0604020202020204" pitchFamily="34" charset="0"/>
              <a:buChar char="□"/>
              <a:defRPr sz="1467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902835" indent="-228594">
              <a:buClr>
                <a:srgbClr val="FF5E00"/>
              </a:buClr>
              <a:buFont typeface="Arial" panose="020B0604020202020204" pitchFamily="34" charset="0"/>
              <a:buChar char="−"/>
              <a:defRPr sz="14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734665" indent="-228594">
              <a:buFont typeface="Courier New" panose="02070309020205020404" pitchFamily="49" charset="0"/>
              <a:buChar char="o"/>
              <a:defRPr sz="12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838200" y="451910"/>
            <a:ext cx="10515600" cy="655540"/>
          </a:xfrm>
          <a:prstGeom prst="rect">
            <a:avLst/>
          </a:prstGeom>
        </p:spPr>
        <p:txBody>
          <a:bodyPr/>
          <a:lstStyle>
            <a:lvl1pPr>
              <a:defRPr lang="fr-FR" sz="2667" b="1" u="none" kern="1200" cap="all" baseline="0" dirty="0" smtClean="0">
                <a:solidFill>
                  <a:srgbClr val="87878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FF10633-471D-47A5-81EF-D7ABDF923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0" y="6113258"/>
            <a:ext cx="988201" cy="617887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DF2F667-FF21-481D-AC44-EEB15177928F}"/>
              </a:ext>
            </a:extLst>
          </p:cNvPr>
          <p:cNvCxnSpPr/>
          <p:nvPr userDrawn="1"/>
        </p:nvCxnSpPr>
        <p:spPr>
          <a:xfrm flipV="1">
            <a:off x="1314975" y="6570079"/>
            <a:ext cx="10080000" cy="27023"/>
          </a:xfrm>
          <a:prstGeom prst="line">
            <a:avLst/>
          </a:prstGeom>
          <a:ln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11394018" y="6421968"/>
            <a:ext cx="520700" cy="309033"/>
          </a:xfrm>
          <a:prstGeom prst="rect">
            <a:avLst/>
          </a:prstGeom>
        </p:spPr>
        <p:txBody>
          <a:bodyPr/>
          <a:lstStyle>
            <a:lvl1pPr>
              <a:defRPr sz="1067">
                <a:solidFill>
                  <a:srgbClr val="EA560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21F0E541-015C-4D14-81CE-F40D464D20D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903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711" y="441197"/>
            <a:ext cx="2852928" cy="5327904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2314576" y="2628899"/>
            <a:ext cx="30956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b="1" dirty="0">
                <a:solidFill>
                  <a:srgbClr val="EA560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MER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7046392" y="2628899"/>
            <a:ext cx="7044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b="1" dirty="0">
                <a:solidFill>
                  <a:srgbClr val="EA560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6" name="Ellipse 5"/>
          <p:cNvSpPr>
            <a:spLocks noChangeAspect="1"/>
          </p:cNvSpPr>
          <p:nvPr userDrawn="1"/>
        </p:nvSpPr>
        <p:spPr>
          <a:xfrm>
            <a:off x="7240244" y="2489554"/>
            <a:ext cx="278689" cy="278689"/>
          </a:xfrm>
          <a:prstGeom prst="ellipse">
            <a:avLst/>
          </a:prstGeom>
          <a:solidFill>
            <a:srgbClr val="EA560D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264462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918F10-A6A5-3685-618D-CB3324CDD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373BE3-CF33-57B6-BDBF-0F4022441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7EFFD6-4B84-DC63-DE94-ADDAC4429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350EDB-CEA9-7D43-D9D8-D885BEAA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AE3DC6-3FE2-B4A5-6F63-7A17E35A2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439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FE7320-32B5-572A-A163-897EFCA4A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310BEE-8371-6630-C87D-0C0007857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458CE9-98CE-3FB3-4AD3-8DD7539E7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0122F3-8194-DABE-CD72-00146840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BE5DC5-433E-17DD-4CD7-C6E287C1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349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AC0FE0-5B5A-8CCF-9A3F-4EF202D2D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D5EC01-8340-DAAB-3404-BC45CE1625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FCD956-30A6-845D-8B09-012279D91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7401651-F0EF-D95A-8FE0-1DD83991E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74495D-7EAA-335F-BA68-E34B1B105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B2094C-9C21-EEEE-FF54-7F4CFD16A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45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009D58-E1EF-1E41-B03C-0098A69F1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9B68CD-2604-9F3F-5AF4-FA8970700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2AD0B85-0E1D-CDD0-B855-5CCB0D8BE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5232777-1243-E790-1686-9135125560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A6E73C3-DC00-8559-0F40-FBC5397C2F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3442128-BAE5-0E0A-F8F1-59536C843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D7FF8D0-6FEF-9D15-39F0-11396D612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102777-D938-153E-A4AB-76F18F7C5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436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9542C1-B0C2-274A-49FF-80CA4F1FE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BA67555-D47D-1859-76D5-20E613EB3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320BEF0-041C-F1B0-7C36-95082205B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BBB750-3861-D54A-06B8-098929E93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54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CD6A574-EC05-7F4B-B5A5-FC50D2DE0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EA8E57-B732-A2B1-D3EF-82979EE33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C266E96-A03D-B532-7123-21F4F2CC8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403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DB088E-6B5D-C440-1CC7-22547350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DB281F-32A2-0E75-A228-57FF727C1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BC9530-ECE0-B1E6-3E48-F2DA36A92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615B3C-BC79-103A-533D-E8702F0C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A33E7E-AF6B-FCEE-304C-AA3AF8C2C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FD8FFD-ABD3-17B6-1A29-5607C224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14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D20BD-28C4-6B61-0149-760A04586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2F73C36-F303-72A0-30F0-562562FCD4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9C37948-5552-3E70-F996-7E5687C80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64BA21-E01A-C1CB-5189-C8ABF539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2322BE-5B27-0E8B-B1B2-2943C09DA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4C591F-7459-9FED-1DCD-9539139C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01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4C1BD7-E808-6082-5696-045335A5C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8299"/>
            <a:ext cx="10515600" cy="1068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D66306-6BF5-05B9-6BC0-453A4181B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2357"/>
            <a:ext cx="10515600" cy="3613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0BC6C6-ABEE-E3A8-8EE0-4F332075FE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24A905-F4B1-3D4D-9EF8-1F64B12C5BF2}" type="datetimeFigureOut">
              <a:rPr lang="fr-FR" smtClean="0"/>
              <a:pPr/>
              <a:t>10/10/2025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9BBBFE-6346-2DCF-C9DE-3FE02CEBFC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59944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6D91FE-2A59-CBE5-DC74-3FF8C876B9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70795E2-B852-7047-962B-4AF0265712F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813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0167A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048BC-1FD9-4DCE-779B-4C49C9813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1080" y="3628629"/>
            <a:ext cx="10515599" cy="1497778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(en-tête)"/>
                <a:ea typeface="Times New Roman" panose="02020603050405020304" pitchFamily="18" charset="0"/>
                <a:cs typeface="Calibri" panose="020F0502020204030204" pitchFamily="34" charset="0"/>
              </a:rPr>
              <a:t>Adapter l’Education Thérapeutique en cancérologie :  </a:t>
            </a:r>
            <a:br>
              <a:rPr lang="fr-FR" sz="11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(en-tête)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(en-tête)"/>
                <a:ea typeface="Times New Roman" panose="02020603050405020304" pitchFamily="18" charset="0"/>
                <a:cs typeface="Calibri" panose="020F0502020204030204" pitchFamily="34" charset="0"/>
              </a:rPr>
              <a:t>un programme de gestion de la douleur </a:t>
            </a:r>
            <a:b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(en-tête)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(en-tête)"/>
                <a:ea typeface="Times New Roman" panose="02020603050405020304" pitchFamily="18" charset="0"/>
                <a:cs typeface="Calibri" panose="020F0502020204030204" pitchFamily="34" charset="0"/>
              </a:rPr>
              <a:t>entre proximité et distanciel </a:t>
            </a:r>
            <a:br>
              <a:rPr lang="fr-FR" dirty="0">
                <a:solidFill>
                  <a:schemeClr val="tx1"/>
                </a:solidFill>
                <a:latin typeface="Calibri (en-tête)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3F319CE-6766-48D4-7F08-184C12374C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7256" y="5383860"/>
            <a:ext cx="10515600" cy="1237007"/>
          </a:xfrm>
        </p:spPr>
        <p:txBody>
          <a:bodyPr/>
          <a:lstStyle/>
          <a:p>
            <a:r>
              <a:rPr lang="fr-FR" sz="2400" b="1" dirty="0">
                <a:latin typeface="Calibri" panose="020F0502020204030204" pitchFamily="34" charset="0"/>
                <a:ea typeface="Calibri" panose="020F0502020204030204" pitchFamily="34" charset="0"/>
              </a:rPr>
              <a:t>Claire LEROY, Léa ROBOÜAM, IDE – Référentes ETP</a:t>
            </a:r>
            <a:endParaRPr lang="fr-FR" sz="2400" b="1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E3B6D9-3657-D1C6-8797-CA5D1D255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0349" y="4793941"/>
            <a:ext cx="2276525" cy="138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92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F07D44B1-4C7A-0A2E-9823-EB6BAFA7AA62}"/>
              </a:ext>
            </a:extLst>
          </p:cNvPr>
          <p:cNvSpPr txBox="1"/>
          <p:nvPr/>
        </p:nvSpPr>
        <p:spPr>
          <a:xfrm>
            <a:off x="298316" y="660015"/>
            <a:ext cx="11595368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09585">
              <a:lnSpc>
                <a:spcPct val="107000"/>
              </a:lnSpc>
              <a:spcAft>
                <a:spcPts val="1067"/>
              </a:spcAft>
              <a:defRPr/>
            </a:pPr>
            <a:r>
              <a:rPr lang="fr-FR" sz="240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28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PARTICIPATION ET ENGAGEMENT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406A4AAD-3829-4849-98FE-8C22FF898F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623598"/>
              </p:ext>
            </p:extLst>
          </p:nvPr>
        </p:nvGraphicFramePr>
        <p:xfrm>
          <a:off x="701125" y="1696267"/>
          <a:ext cx="10982917" cy="31857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4244">
                  <a:extLst>
                    <a:ext uri="{9D8B030D-6E8A-4147-A177-3AD203B41FA5}">
                      <a16:colId xmlns:a16="http://schemas.microsoft.com/office/drawing/2014/main" val="4012086051"/>
                    </a:ext>
                  </a:extLst>
                </a:gridCol>
                <a:gridCol w="2895988">
                  <a:extLst>
                    <a:ext uri="{9D8B030D-6E8A-4147-A177-3AD203B41FA5}">
                      <a16:colId xmlns:a16="http://schemas.microsoft.com/office/drawing/2014/main" val="4110197787"/>
                    </a:ext>
                  </a:extLst>
                </a:gridCol>
                <a:gridCol w="3255264">
                  <a:extLst>
                    <a:ext uri="{9D8B030D-6E8A-4147-A177-3AD203B41FA5}">
                      <a16:colId xmlns:a16="http://schemas.microsoft.com/office/drawing/2014/main" val="33533810"/>
                    </a:ext>
                  </a:extLst>
                </a:gridCol>
                <a:gridCol w="2807421">
                  <a:extLst>
                    <a:ext uri="{9D8B030D-6E8A-4147-A177-3AD203B41FA5}">
                      <a16:colId xmlns:a16="http://schemas.microsoft.com/office/drawing/2014/main" val="2029360934"/>
                    </a:ext>
                  </a:extLst>
                </a:gridCol>
              </a:tblGrid>
              <a:tr h="16822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2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>
                    <a:solidFill>
                      <a:srgbClr val="EC6A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Participation</a:t>
                      </a:r>
                      <a:b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à un atelier individuel </a:t>
                      </a:r>
                      <a:b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(TENS)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>
                    <a:solidFill>
                      <a:srgbClr val="EC6A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Participation </a:t>
                      </a:r>
                      <a:b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à un atelier collectif </a:t>
                      </a:r>
                      <a:b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(distanciel ou présentiel)</a:t>
                      </a:r>
                      <a:endParaRPr lang="fr-FR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>
                    <a:solidFill>
                      <a:srgbClr val="EC6A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Participation </a:t>
                      </a:r>
                      <a:b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à 2 ateliers ou plus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>
                    <a:solidFill>
                      <a:srgbClr val="EC6A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125228"/>
                  </a:ext>
                </a:extLst>
              </a:tr>
              <a:tr h="1503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Nombre </a:t>
                      </a:r>
                      <a:b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patients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>
                    <a:solidFill>
                      <a:srgbClr val="EC6A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161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dont 12 en distanciel</a:t>
                      </a:r>
                      <a:endParaRPr lang="fr-FR" sz="2400" b="1" dirty="0">
                        <a:solidFill>
                          <a:srgbClr val="737373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59</a:t>
                      </a:r>
                    </a:p>
                  </a:txBody>
                  <a:tcPr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336788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C5397FE0-AD32-4F45-B2DB-7905C3633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9398" y="4882002"/>
            <a:ext cx="9240557" cy="1256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altLang="fr-FR" sz="1867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altLang="fr-FR" sz="1867" dirty="0">
              <a:solidFill>
                <a:prstClr val="black"/>
              </a:solidFill>
              <a:latin typeface="Calibri" panose="020F0502020204030204"/>
            </a:endParaRPr>
          </a:p>
          <a:p>
            <a:pPr algn="ctr" defTabSz="121917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fr-FR" altLang="fr-FR" sz="24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46 ateliers collectifs animés entre octobre 2023 et juillet 2025 </a:t>
            </a:r>
            <a:br>
              <a:rPr lang="fr-FR" altLang="fr-FR" sz="24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altLang="fr-FR" sz="24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ateliers en distanciel lancés en octobre 2024</a:t>
            </a:r>
            <a:endParaRPr lang="fr-FR" altLang="fr-FR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11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CE4EC45C-75C4-7686-75B5-AF37EEFA95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271866"/>
              </p:ext>
            </p:extLst>
          </p:nvPr>
        </p:nvGraphicFramePr>
        <p:xfrm>
          <a:off x="3431797" y="1443486"/>
          <a:ext cx="5228983" cy="4165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>
            <a:extLst>
              <a:ext uri="{FF2B5EF4-FFF2-40B4-BE49-F238E27FC236}">
                <a16:creationId xmlns:a16="http://schemas.microsoft.com/office/drawing/2014/main" id="{E69386F2-1928-2BFA-456D-BB5244F27E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0028030"/>
              </p:ext>
            </p:extLst>
          </p:nvPr>
        </p:nvGraphicFramePr>
        <p:xfrm>
          <a:off x="7838346" y="1392137"/>
          <a:ext cx="3843492" cy="3329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60D5D0F9-8DAF-2D77-C5A2-42D7550CE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738" y="522579"/>
            <a:ext cx="10515600" cy="491848"/>
          </a:xfrm>
        </p:spPr>
        <p:txBody>
          <a:bodyPr>
            <a:normAutofit/>
          </a:bodyPr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EVALUATION DES CONNAISSANCES POST ATELIER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FBD47FAB-BF00-1196-B48F-C0EF9A6479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2967759"/>
              </p:ext>
            </p:extLst>
          </p:nvPr>
        </p:nvGraphicFramePr>
        <p:xfrm>
          <a:off x="69175" y="1318465"/>
          <a:ext cx="4185055" cy="3867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BC251343-DBE7-43DC-A53F-211D25AFF034}"/>
              </a:ext>
            </a:extLst>
          </p:cNvPr>
          <p:cNvSpPr txBox="1"/>
          <p:nvPr/>
        </p:nvSpPr>
        <p:spPr>
          <a:xfrm>
            <a:off x="4614483" y="966391"/>
            <a:ext cx="3215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defRPr/>
            </a:pPr>
            <a:r>
              <a:rPr lang="fr-FR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 de bonnes réponses)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F0BD18-03A1-4243-8651-C86985577F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224" y="4579107"/>
            <a:ext cx="1185096" cy="28409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36268ED-6DB6-4B87-AA99-EE3A65E9E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3704" y="4618196"/>
            <a:ext cx="1295155" cy="28409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82FFBB3-8413-4BCB-A4BB-D98BE5777B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53119" y="4363217"/>
            <a:ext cx="2419224" cy="333392"/>
          </a:xfrm>
          <a:prstGeom prst="rect">
            <a:avLst/>
          </a:prstGeom>
        </p:spPr>
      </p:pic>
      <p:sp>
        <p:nvSpPr>
          <p:cNvPr id="3" name="ZoneTexte 1">
            <a:extLst>
              <a:ext uri="{FF2B5EF4-FFF2-40B4-BE49-F238E27FC236}">
                <a16:creationId xmlns:a16="http://schemas.microsoft.com/office/drawing/2014/main" id="{39982A10-1E0E-4CEF-259A-3D48F9F70FD3}"/>
              </a:ext>
            </a:extLst>
          </p:cNvPr>
          <p:cNvSpPr txBox="1"/>
          <p:nvPr/>
        </p:nvSpPr>
        <p:spPr>
          <a:xfrm>
            <a:off x="3593835" y="5567506"/>
            <a:ext cx="4350670" cy="67181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900" dirty="0"/>
          </a:p>
          <a:p>
            <a:pPr algn="ctr"/>
            <a:endParaRPr lang="fr-FR" sz="900" dirty="0"/>
          </a:p>
          <a:p>
            <a:pPr algn="ctr"/>
            <a:r>
              <a:rPr lang="fr-FR" sz="900" dirty="0"/>
              <a:t>*</a:t>
            </a:r>
            <a:r>
              <a:rPr lang="fr-FR" sz="900" b="1" dirty="0"/>
              <a:t>Un seul atelier PIT test avec patients expérimentés</a:t>
            </a:r>
          </a:p>
        </p:txBody>
      </p:sp>
    </p:spTree>
    <p:extLst>
      <p:ext uri="{BB962C8B-B14F-4D97-AF65-F5344CB8AC3E}">
        <p14:creationId xmlns:p14="http://schemas.microsoft.com/office/powerpoint/2010/main" val="255072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6" grpId="1">
        <p:bldAsOne/>
      </p:bldGraphic>
      <p:bldGraphic spid="5" grpId="0">
        <p:bldAsOne/>
      </p:bldGraphic>
      <p:bldGraphic spid="5" grpId="1">
        <p:bldAsOne/>
      </p:bldGraphic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BAA72CBC-2ABF-54AC-ACF6-EC64D126C190}"/>
              </a:ext>
            </a:extLst>
          </p:cNvPr>
          <p:cNvGraphicFramePr/>
          <p:nvPr/>
        </p:nvGraphicFramePr>
        <p:xfrm>
          <a:off x="422031" y="648510"/>
          <a:ext cx="11338560" cy="5756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4A872ABF-F900-4989-8AED-4C9DC64AE4B2}"/>
              </a:ext>
            </a:extLst>
          </p:cNvPr>
          <p:cNvSpPr txBox="1"/>
          <p:nvPr/>
        </p:nvSpPr>
        <p:spPr>
          <a:xfrm>
            <a:off x="2701100" y="648510"/>
            <a:ext cx="62679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09585">
              <a:defRPr/>
            </a:pPr>
            <a:r>
              <a:rPr lang="fr-FR" sz="28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SATISFACTION DES PATIENTS</a:t>
            </a:r>
            <a:endParaRPr lang="fr-FR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20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ACC861-DDC7-4090-A083-2D48BBD4AF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25089" y="3199487"/>
            <a:ext cx="7805879" cy="6130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>
                <a:solidFill>
                  <a:schemeClr val="tx1"/>
                </a:solidFill>
              </a:rPr>
              <a:t>RETOUR DES PATIENTS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70F6146-E03D-47C5-9A4E-3F74DF8E7B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71155" y="1530664"/>
            <a:ext cx="857251" cy="781049"/>
          </a:xfrm>
        </p:spPr>
        <p:txBody>
          <a:bodyPr>
            <a:normAutofit fontScale="47500" lnSpcReduction="20000"/>
          </a:bodyPr>
          <a:lstStyle/>
          <a:p>
            <a:pPr marL="0" indent="0" algn="ctr" defTabSz="914377">
              <a:buNone/>
              <a:defRPr/>
            </a:pPr>
            <a:endParaRPr lang="fr-FR" sz="3733" b="1" dirty="0">
              <a:solidFill>
                <a:prstClr val="white">
                  <a:lumMod val="95000"/>
                </a:prstClr>
              </a:solidFill>
            </a:endParaRPr>
          </a:p>
          <a:p>
            <a:pPr marL="0" indent="0" algn="ctr" defTabSz="914377">
              <a:buNone/>
              <a:defRPr/>
            </a:pPr>
            <a:r>
              <a:rPr lang="fr-FR" sz="6400" b="1" dirty="0">
                <a:solidFill>
                  <a:prstClr val="white">
                    <a:lumMod val="95000"/>
                  </a:prstClr>
                </a:solidFill>
              </a:rPr>
              <a:t>4</a:t>
            </a:r>
          </a:p>
          <a:p>
            <a:pPr algn="ctr"/>
            <a:endParaRPr lang="fr-FR" sz="3733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87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BAD54EB5-59F2-4C80-936F-BCAD5596A1F9}"/>
              </a:ext>
            </a:extLst>
          </p:cNvPr>
          <p:cNvGrpSpPr/>
          <p:nvPr/>
        </p:nvGrpSpPr>
        <p:grpSpPr>
          <a:xfrm>
            <a:off x="466786" y="1638907"/>
            <a:ext cx="3909740" cy="1306423"/>
            <a:chOff x="0" y="1421"/>
            <a:chExt cx="2932305" cy="2085753"/>
          </a:xfrm>
          <a:solidFill>
            <a:srgbClr val="EC6A46"/>
          </a:solidFill>
        </p:grpSpPr>
        <p:sp>
          <p:nvSpPr>
            <p:cNvPr id="3" name="Rectangle : coins arrondis 2">
              <a:extLst>
                <a:ext uri="{FF2B5EF4-FFF2-40B4-BE49-F238E27FC236}">
                  <a16:creationId xmlns:a16="http://schemas.microsoft.com/office/drawing/2014/main" id="{FC4F171F-7572-4A2D-967B-9C41275F199A}"/>
                </a:ext>
              </a:extLst>
            </p:cNvPr>
            <p:cNvSpPr/>
            <p:nvPr/>
          </p:nvSpPr>
          <p:spPr>
            <a:xfrm>
              <a:off x="0" y="1421"/>
              <a:ext cx="2932305" cy="2085753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4" name="Rectangle : coins arrondis 4">
              <a:extLst>
                <a:ext uri="{FF2B5EF4-FFF2-40B4-BE49-F238E27FC236}">
                  <a16:creationId xmlns:a16="http://schemas.microsoft.com/office/drawing/2014/main" id="{464D2CD4-8E42-42F4-8C20-80C5D1948256}"/>
                </a:ext>
              </a:extLst>
            </p:cNvPr>
            <p:cNvSpPr txBox="1"/>
            <p:nvPr/>
          </p:nvSpPr>
          <p:spPr>
            <a:xfrm>
              <a:off x="101818" y="103239"/>
              <a:ext cx="2728669" cy="18821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1760" tIns="55880" rIns="111760" bIns="55880" numCol="1" spcCol="1270" anchor="ctr" anchorCtr="0">
              <a:noAutofit/>
            </a:bodyPr>
            <a:lstStyle/>
            <a:p>
              <a:pPr algn="ctr" defTabSz="130383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Points forts</a:t>
              </a:r>
              <a:b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 ateliers</a:t>
              </a: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3A106129-82F2-4A09-B218-3615BE8ACEA5}"/>
              </a:ext>
            </a:extLst>
          </p:cNvPr>
          <p:cNvGrpSpPr/>
          <p:nvPr/>
        </p:nvGrpSpPr>
        <p:grpSpPr>
          <a:xfrm>
            <a:off x="4562432" y="1101976"/>
            <a:ext cx="6768525" cy="2175016"/>
            <a:chOff x="2932304" y="82068"/>
            <a:chExt cx="5212989" cy="1924460"/>
          </a:xfrm>
        </p:grpSpPr>
        <p:sp>
          <p:nvSpPr>
            <p:cNvPr id="6" name="Rectangle : avec coins arrondis en haut 5">
              <a:extLst>
                <a:ext uri="{FF2B5EF4-FFF2-40B4-BE49-F238E27FC236}">
                  <a16:creationId xmlns:a16="http://schemas.microsoft.com/office/drawing/2014/main" id="{D6695F80-F22B-443E-8AE2-236AF1E7B708}"/>
                </a:ext>
              </a:extLst>
            </p:cNvPr>
            <p:cNvSpPr/>
            <p:nvPr/>
          </p:nvSpPr>
          <p:spPr>
            <a:xfrm rot="5400000">
              <a:off x="4576569" y="-1562196"/>
              <a:ext cx="1924460" cy="5212988"/>
            </a:xfrm>
            <a:prstGeom prst="round2SameRect">
              <a:avLst/>
            </a:prstGeom>
            <a:solidFill>
              <a:schemeClr val="accent2">
                <a:lumMod val="60000"/>
                <a:lumOff val="4000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7" name="Rectangle : avec coins arrondis en haut 4">
              <a:extLst>
                <a:ext uri="{FF2B5EF4-FFF2-40B4-BE49-F238E27FC236}">
                  <a16:creationId xmlns:a16="http://schemas.microsoft.com/office/drawing/2014/main" id="{B11FB91E-4CBA-4222-ADB9-C50DF0BE9DB8}"/>
                </a:ext>
              </a:extLst>
            </p:cNvPr>
            <p:cNvSpPr txBox="1"/>
            <p:nvPr/>
          </p:nvSpPr>
          <p:spPr>
            <a:xfrm>
              <a:off x="2932304" y="116627"/>
              <a:ext cx="5119044" cy="17365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30200" tIns="165100" rIns="330200" bIns="165100" numCol="1" spcCol="1270" anchor="ctr" anchorCtr="0">
              <a:noAutofit/>
            </a:bodyPr>
            <a:lstStyle/>
            <a:p>
              <a:pPr marL="228594" lvl="1" indent="-228594" defTabSz="948243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2000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Organisation des ateliers</a:t>
              </a:r>
              <a:endParaRPr lang="fr-FR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28594" lvl="1" indent="-228594" defTabSz="948243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2000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Prise en considération de chacun des participants </a:t>
              </a:r>
              <a:endParaRPr lang="fr-FR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28594" lvl="1" indent="-228594" defTabSz="948243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2000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Échanges pluridisciplinaires </a:t>
              </a:r>
            </a:p>
            <a:p>
              <a:pPr marL="228594" lvl="1" indent="-228594" defTabSz="948243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2000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Partages d’expérience entre patients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EA4351A9-A04C-4923-8981-E9A3B9C00476}"/>
              </a:ext>
            </a:extLst>
          </p:cNvPr>
          <p:cNvGrpSpPr/>
          <p:nvPr/>
        </p:nvGrpSpPr>
        <p:grpSpPr>
          <a:xfrm>
            <a:off x="466786" y="4251009"/>
            <a:ext cx="3909740" cy="1167809"/>
            <a:chOff x="0" y="2212222"/>
            <a:chExt cx="2932305" cy="1851777"/>
          </a:xfrm>
          <a:solidFill>
            <a:srgbClr val="EC6A46"/>
          </a:solidFill>
        </p:grpSpPr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AA761E04-C101-443F-BABC-9A208DD60044}"/>
                </a:ext>
              </a:extLst>
            </p:cNvPr>
            <p:cNvSpPr/>
            <p:nvPr/>
          </p:nvSpPr>
          <p:spPr>
            <a:xfrm>
              <a:off x="0" y="2212222"/>
              <a:ext cx="2932305" cy="1851777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10" name="Rectangle : coins arrondis 4">
              <a:extLst>
                <a:ext uri="{FF2B5EF4-FFF2-40B4-BE49-F238E27FC236}">
                  <a16:creationId xmlns:a16="http://schemas.microsoft.com/office/drawing/2014/main" id="{75698212-5555-4294-AECF-44C00402F744}"/>
                </a:ext>
              </a:extLst>
            </p:cNvPr>
            <p:cNvSpPr txBox="1"/>
            <p:nvPr/>
          </p:nvSpPr>
          <p:spPr>
            <a:xfrm>
              <a:off x="90396" y="2302618"/>
              <a:ext cx="2751513" cy="167098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1760" tIns="55880" rIns="111760" bIns="55880" numCol="1" spcCol="1270" anchor="ctr" anchorCtr="0">
              <a:noAutofit/>
            </a:bodyPr>
            <a:lstStyle/>
            <a:p>
              <a:pPr algn="ctr" defTabSz="130383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Points faibles</a:t>
              </a:r>
              <a:b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 ateliers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9DB45CE-61A8-451C-986A-6F1334FCB93B}"/>
              </a:ext>
            </a:extLst>
          </p:cNvPr>
          <p:cNvGrpSpPr/>
          <p:nvPr/>
        </p:nvGrpSpPr>
        <p:grpSpPr>
          <a:xfrm>
            <a:off x="4562432" y="3896810"/>
            <a:ext cx="6891631" cy="2175017"/>
            <a:chOff x="2910703" y="2254886"/>
            <a:chExt cx="5221629" cy="1959586"/>
          </a:xfrm>
        </p:grpSpPr>
        <p:sp>
          <p:nvSpPr>
            <p:cNvPr id="12" name="Rectangle : avec coins arrondis en haut 11">
              <a:extLst>
                <a:ext uri="{FF2B5EF4-FFF2-40B4-BE49-F238E27FC236}">
                  <a16:creationId xmlns:a16="http://schemas.microsoft.com/office/drawing/2014/main" id="{CE35F1CB-59FA-4488-A7A2-E0F864F8DC33}"/>
                </a:ext>
              </a:extLst>
            </p:cNvPr>
            <p:cNvSpPr/>
            <p:nvPr/>
          </p:nvSpPr>
          <p:spPr>
            <a:xfrm rot="5400000">
              <a:off x="4652125" y="522105"/>
              <a:ext cx="1747426" cy="5212988"/>
            </a:xfrm>
            <a:prstGeom prst="round2SameRect">
              <a:avLst/>
            </a:prstGeom>
            <a:solidFill>
              <a:schemeClr val="accent2">
                <a:lumMod val="60000"/>
                <a:lumOff val="4000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13" name="Rectangle : avec coins arrondis en haut 4">
              <a:extLst>
                <a:ext uri="{FF2B5EF4-FFF2-40B4-BE49-F238E27FC236}">
                  <a16:creationId xmlns:a16="http://schemas.microsoft.com/office/drawing/2014/main" id="{34C60F09-68C5-4218-AACA-BB4DEC1E7F96}"/>
                </a:ext>
              </a:extLst>
            </p:cNvPr>
            <p:cNvSpPr txBox="1"/>
            <p:nvPr/>
          </p:nvSpPr>
          <p:spPr>
            <a:xfrm>
              <a:off x="2910703" y="2511831"/>
              <a:ext cx="5127686" cy="17026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30200" tIns="165100" rIns="330200" bIns="165100" numCol="1" spcCol="1270" anchor="ctr" anchorCtr="0">
              <a:noAutofit/>
            </a:bodyPr>
            <a:lstStyle/>
            <a:p>
              <a:pPr marL="228594" lvl="1" indent="-228594" defTabSz="948243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fr-FR" sz="2133" dirty="0">
                  <a:solidFill>
                    <a:schemeClr val="tx1"/>
                  </a:solidFill>
                </a:rPr>
                <a:t>Durée +/- adaptée</a:t>
              </a:r>
            </a:p>
            <a:p>
              <a:pPr marL="0" lvl="1" defTabSz="948243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2133" dirty="0">
                <a:solidFill>
                  <a:schemeClr val="tx1"/>
                </a:solidFill>
              </a:endParaRPr>
            </a:p>
            <a:p>
              <a:pPr marL="0" lvl="1" algn="just" defTabSz="888978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defRPr/>
              </a:pPr>
              <a:r>
                <a:rPr lang="fr-FR" sz="2133" dirty="0">
                  <a:solidFill>
                    <a:schemeClr val="tx1"/>
                  </a:solidFill>
                </a:rPr>
                <a:t> </a:t>
              </a:r>
            </a:p>
          </p:txBody>
        </p:sp>
      </p:grp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54F7192-E457-4362-AF49-AA370DD0F55F}"/>
              </a:ext>
            </a:extLst>
          </p:cNvPr>
          <p:cNvCxnSpPr>
            <a:cxnSpLocks/>
          </p:cNvCxnSpPr>
          <p:nvPr/>
        </p:nvCxnSpPr>
        <p:spPr>
          <a:xfrm flipV="1">
            <a:off x="6989440" y="4311931"/>
            <a:ext cx="371813" cy="259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47F27FEB-4807-47BE-B59F-20B188A9A1F7}"/>
              </a:ext>
            </a:extLst>
          </p:cNvPr>
          <p:cNvCxnSpPr>
            <a:cxnSpLocks/>
          </p:cNvCxnSpPr>
          <p:nvPr/>
        </p:nvCxnSpPr>
        <p:spPr>
          <a:xfrm>
            <a:off x="6989440" y="4854617"/>
            <a:ext cx="371813" cy="259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36C4E50D-F8C6-4232-ADB5-68EC22FD5140}"/>
              </a:ext>
            </a:extLst>
          </p:cNvPr>
          <p:cNvSpPr txBox="1"/>
          <p:nvPr/>
        </p:nvSpPr>
        <p:spPr>
          <a:xfrm>
            <a:off x="7387234" y="4060795"/>
            <a:ext cx="2576748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33" dirty="0"/>
              <a:t>Fatigabilité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8033893-EA0F-4E35-BF68-204025AF5090}"/>
              </a:ext>
            </a:extLst>
          </p:cNvPr>
          <p:cNvSpPr txBox="1"/>
          <p:nvPr/>
        </p:nvSpPr>
        <p:spPr>
          <a:xfrm>
            <a:off x="7361253" y="4875656"/>
            <a:ext cx="276697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33" dirty="0"/>
              <a:t>Manque de temps</a:t>
            </a:r>
          </a:p>
        </p:txBody>
      </p:sp>
    </p:spTree>
    <p:extLst>
      <p:ext uri="{BB962C8B-B14F-4D97-AF65-F5344CB8AC3E}">
        <p14:creationId xmlns:p14="http://schemas.microsoft.com/office/powerpoint/2010/main" val="65807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C7EECA4-69FD-4429-B8B5-97EB332E4A7D}"/>
              </a:ext>
            </a:extLst>
          </p:cNvPr>
          <p:cNvSpPr txBox="1"/>
          <p:nvPr/>
        </p:nvSpPr>
        <p:spPr>
          <a:xfrm>
            <a:off x="877539" y="1905487"/>
            <a:ext cx="1018672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fr-FR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distance des ateliers (2 et 4 mois), les patients rapportent une :</a:t>
            </a:r>
          </a:p>
          <a:p>
            <a:pPr algn="just" fontAlgn="base"/>
            <a:endParaRPr lang="fr-FR" sz="2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80990" indent="-380990" algn="just" fontAlgn="base">
              <a:buFont typeface="Arial" panose="020B0604020202020204" pitchFamily="34" charset="0"/>
              <a:buChar char="•"/>
            </a:pPr>
            <a:r>
              <a:rPr lang="fr-FR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meilleure compréhension de leur douleur</a:t>
            </a:r>
          </a:p>
          <a:p>
            <a:pPr algn="just" fontAlgn="base"/>
            <a:endParaRPr lang="fr-FR" sz="2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80990" indent="-380990" algn="just" fontAlgn="base">
              <a:buFont typeface="Arial" panose="020B0604020202020204" pitchFamily="34" charset="0"/>
              <a:buChar char="•"/>
            </a:pPr>
            <a:r>
              <a:rPr lang="fr-FR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amélioration de leur qualité de vie </a:t>
            </a:r>
          </a:p>
          <a:p>
            <a:pPr algn="just" fontAlgn="base"/>
            <a:endParaRPr lang="fr-FR" sz="2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80990" indent="-380990" algn="just" fontAlgn="base">
              <a:buFont typeface="Arial" panose="020B0604020202020204" pitchFamily="34" charset="0"/>
              <a:buChar char="•"/>
            </a:pPr>
            <a:r>
              <a:rPr lang="fr-FR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plus grande confiance dans la gestion de leur traitement</a:t>
            </a:r>
          </a:p>
        </p:txBody>
      </p:sp>
    </p:spTree>
    <p:extLst>
      <p:ext uri="{BB962C8B-B14F-4D97-AF65-F5344CB8AC3E}">
        <p14:creationId xmlns:p14="http://schemas.microsoft.com/office/powerpoint/2010/main" val="226966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1FA137D-9221-47A6-82EE-210016645C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fr-FR" sz="2933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2800" dirty="0">
                <a:solidFill>
                  <a:schemeClr val="tx1"/>
                </a:solidFill>
                <a:ea typeface="Times New Roman" panose="02020603050405020304" pitchFamily="18" charset="0"/>
              </a:rPr>
              <a:t>Problématiques rencontrées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8978464-1459-4535-A94E-C2DAB39DC9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25132" y="3110594"/>
            <a:ext cx="857251" cy="78104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fr-FR" sz="6400" b="1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81241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DB62C-2DB3-6313-F0E2-D7CFF9BCEA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BF503244-031D-BD6C-2523-38D2E91FD12F}"/>
              </a:ext>
            </a:extLst>
          </p:cNvPr>
          <p:cNvGrpSpPr/>
          <p:nvPr/>
        </p:nvGrpSpPr>
        <p:grpSpPr>
          <a:xfrm>
            <a:off x="4029086" y="781245"/>
            <a:ext cx="3833443" cy="1655300"/>
            <a:chOff x="2488108" y="5770"/>
            <a:chExt cx="2875082" cy="1241475"/>
          </a:xfrm>
          <a:solidFill>
            <a:srgbClr val="EC6A46"/>
          </a:solidFill>
        </p:grpSpPr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id="{1E188466-7586-B0D5-CB10-A3588BCC74BB}"/>
                </a:ext>
              </a:extLst>
            </p:cNvPr>
            <p:cNvSpPr/>
            <p:nvPr/>
          </p:nvSpPr>
          <p:spPr>
            <a:xfrm>
              <a:off x="2488108" y="5770"/>
              <a:ext cx="2875082" cy="1241475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7" name="Rectangle : coins arrondis 4">
              <a:extLst>
                <a:ext uri="{FF2B5EF4-FFF2-40B4-BE49-F238E27FC236}">
                  <a16:creationId xmlns:a16="http://schemas.microsoft.com/office/drawing/2014/main" id="{DADD0EF2-CA61-4539-182F-427360F5BEBF}"/>
                </a:ext>
              </a:extLst>
            </p:cNvPr>
            <p:cNvSpPr txBox="1"/>
            <p:nvPr/>
          </p:nvSpPr>
          <p:spPr>
            <a:xfrm>
              <a:off x="2548723" y="66385"/>
              <a:ext cx="2753852" cy="11202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0" tIns="101600" rIns="101600" bIns="101600" numCol="1" spcCol="1270" anchor="ctr" anchorCtr="0">
              <a:noAutofit/>
            </a:bodyPr>
            <a:lstStyle/>
            <a:p>
              <a:pPr algn="ctr" defTabSz="118530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Problématiques majeures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82318119-390A-0491-5DAE-8A4C4847A694}"/>
              </a:ext>
            </a:extLst>
          </p:cNvPr>
          <p:cNvGrpSpPr/>
          <p:nvPr/>
        </p:nvGrpSpPr>
        <p:grpSpPr>
          <a:xfrm>
            <a:off x="2627789" y="4058019"/>
            <a:ext cx="3318019" cy="1820443"/>
            <a:chOff x="2739645" y="2095162"/>
            <a:chExt cx="2488514" cy="1365332"/>
          </a:xfrm>
        </p:grpSpPr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5FA30F80-6C83-203F-EDD7-176E1552FD9C}"/>
                </a:ext>
              </a:extLst>
            </p:cNvPr>
            <p:cNvSpPr/>
            <p:nvPr/>
          </p:nvSpPr>
          <p:spPr>
            <a:xfrm>
              <a:off x="2739645" y="2095162"/>
              <a:ext cx="2488514" cy="1365332"/>
            </a:xfrm>
            <a:prstGeom prst="roundRect">
              <a:avLst>
                <a:gd name="adj" fmla="val 16670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-453567"/>
                <a:satOff val="-5459"/>
                <a:lumOff val="45273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13" name="Rectangle : coins arrondis 4">
              <a:extLst>
                <a:ext uri="{FF2B5EF4-FFF2-40B4-BE49-F238E27FC236}">
                  <a16:creationId xmlns:a16="http://schemas.microsoft.com/office/drawing/2014/main" id="{810B0C07-3963-E759-B1CA-5A6A1ABAF5EB}"/>
                </a:ext>
              </a:extLst>
            </p:cNvPr>
            <p:cNvSpPr txBox="1"/>
            <p:nvPr/>
          </p:nvSpPr>
          <p:spPr>
            <a:xfrm>
              <a:off x="2806307" y="2161824"/>
              <a:ext cx="2355190" cy="1232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1280" tIns="81280" rIns="81280" bIns="81280" numCol="1" spcCol="1270" anchor="ctr" anchorCtr="0">
              <a:noAutofit/>
            </a:bodyPr>
            <a:lstStyle/>
            <a:p>
              <a:pPr algn="ctr" defTabSz="94824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Les contraintes géographiques </a:t>
              </a: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D3B0DBDC-16B0-5859-BBA0-E380F9A8732D}"/>
              </a:ext>
            </a:extLst>
          </p:cNvPr>
          <p:cNvGrpSpPr/>
          <p:nvPr/>
        </p:nvGrpSpPr>
        <p:grpSpPr>
          <a:xfrm>
            <a:off x="205685" y="2060300"/>
            <a:ext cx="3178316" cy="1770545"/>
            <a:chOff x="122808" y="2048906"/>
            <a:chExt cx="2383737" cy="1327909"/>
          </a:xfrm>
        </p:grpSpPr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D3543018-5500-D95C-F095-8836738A4CBE}"/>
                </a:ext>
              </a:extLst>
            </p:cNvPr>
            <p:cNvSpPr/>
            <p:nvPr/>
          </p:nvSpPr>
          <p:spPr>
            <a:xfrm>
              <a:off x="122808" y="2048906"/>
              <a:ext cx="2383737" cy="1327909"/>
            </a:xfrm>
            <a:prstGeom prst="roundRect">
              <a:avLst>
                <a:gd name="adj" fmla="val 16670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-226783"/>
                <a:satOff val="-2730"/>
                <a:lumOff val="226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16" name="Rectangle : coins arrondis 4">
              <a:extLst>
                <a:ext uri="{FF2B5EF4-FFF2-40B4-BE49-F238E27FC236}">
                  <a16:creationId xmlns:a16="http://schemas.microsoft.com/office/drawing/2014/main" id="{7702133A-AC96-CEB1-C8F0-9AB48B777B3F}"/>
                </a:ext>
              </a:extLst>
            </p:cNvPr>
            <p:cNvSpPr txBox="1"/>
            <p:nvPr/>
          </p:nvSpPr>
          <p:spPr>
            <a:xfrm>
              <a:off x="187643" y="2113741"/>
              <a:ext cx="2254067" cy="11982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1280" tIns="81280" rIns="81280" bIns="81280" numCol="1" spcCol="1270" anchor="ctr" anchorCtr="0">
              <a:noAutofit/>
            </a:bodyPr>
            <a:lstStyle/>
            <a:p>
              <a:pPr algn="ctr" defTabSz="94824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L’état de santé </a:t>
              </a:r>
              <a:br>
                <a:rPr lang="fr-FR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 patients</a:t>
              </a: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01D3F2C-2A2A-DF48-443A-6F5B878A2EEA}"/>
              </a:ext>
            </a:extLst>
          </p:cNvPr>
          <p:cNvGrpSpPr/>
          <p:nvPr/>
        </p:nvGrpSpPr>
        <p:grpSpPr>
          <a:xfrm>
            <a:off x="6513564" y="4058019"/>
            <a:ext cx="3318017" cy="1833172"/>
            <a:chOff x="5423323" y="2089066"/>
            <a:chExt cx="2119215" cy="1374879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7F0357CA-39FD-4D22-D9A3-B453B99EDC13}"/>
                </a:ext>
              </a:extLst>
            </p:cNvPr>
            <p:cNvSpPr/>
            <p:nvPr/>
          </p:nvSpPr>
          <p:spPr>
            <a:xfrm>
              <a:off x="5423323" y="2089066"/>
              <a:ext cx="2119215" cy="1374879"/>
            </a:xfrm>
            <a:prstGeom prst="roundRect">
              <a:avLst>
                <a:gd name="adj" fmla="val 16670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-226783"/>
                <a:satOff val="-2730"/>
                <a:lumOff val="226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19" name="Rectangle : coins arrondis 4">
              <a:extLst>
                <a:ext uri="{FF2B5EF4-FFF2-40B4-BE49-F238E27FC236}">
                  <a16:creationId xmlns:a16="http://schemas.microsoft.com/office/drawing/2014/main" id="{6CA52D5F-8C85-2D8F-25D2-17BF9585DB1C}"/>
                </a:ext>
              </a:extLst>
            </p:cNvPr>
            <p:cNvSpPr txBox="1"/>
            <p:nvPr/>
          </p:nvSpPr>
          <p:spPr>
            <a:xfrm>
              <a:off x="5490451" y="2156194"/>
              <a:ext cx="1984959" cy="12406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1280" tIns="81280" rIns="81280" bIns="81280" numCol="1" spcCol="1270" anchor="ctr" anchorCtr="0">
              <a:noAutofit/>
            </a:bodyPr>
            <a:lstStyle/>
            <a:p>
              <a:pPr algn="ctr" defTabSz="94824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La communication </a:t>
              </a:r>
              <a:br>
                <a:rPr lang="fr-FR" sz="2400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</a:br>
              <a:r>
                <a:rPr lang="fr-FR" sz="2400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 interne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187E1259-131B-29F2-46A3-00929FBE3E0F}"/>
              </a:ext>
            </a:extLst>
          </p:cNvPr>
          <p:cNvGrpSpPr/>
          <p:nvPr/>
        </p:nvGrpSpPr>
        <p:grpSpPr>
          <a:xfrm>
            <a:off x="8363581" y="2010401"/>
            <a:ext cx="3318019" cy="1820443"/>
            <a:chOff x="2739645" y="2095162"/>
            <a:chExt cx="2488514" cy="1365332"/>
          </a:xfrm>
        </p:grpSpPr>
        <p:sp>
          <p:nvSpPr>
            <p:cNvPr id="27" name="Rectangle : coins arrondis 26">
              <a:extLst>
                <a:ext uri="{FF2B5EF4-FFF2-40B4-BE49-F238E27FC236}">
                  <a16:creationId xmlns:a16="http://schemas.microsoft.com/office/drawing/2014/main" id="{8923AA19-7E9B-AC74-578C-601B3D33D3CD}"/>
                </a:ext>
              </a:extLst>
            </p:cNvPr>
            <p:cNvSpPr/>
            <p:nvPr/>
          </p:nvSpPr>
          <p:spPr>
            <a:xfrm>
              <a:off x="2739645" y="2095162"/>
              <a:ext cx="2488514" cy="1365332"/>
            </a:xfrm>
            <a:prstGeom prst="roundRect">
              <a:avLst>
                <a:gd name="adj" fmla="val 16670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-453567"/>
                <a:satOff val="-5459"/>
                <a:lumOff val="45273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28" name="Rectangle : coins arrondis 4">
              <a:extLst>
                <a:ext uri="{FF2B5EF4-FFF2-40B4-BE49-F238E27FC236}">
                  <a16:creationId xmlns:a16="http://schemas.microsoft.com/office/drawing/2014/main" id="{8B485323-E5B8-9C10-9F92-BBA2DF65C0E9}"/>
                </a:ext>
              </a:extLst>
            </p:cNvPr>
            <p:cNvSpPr txBox="1"/>
            <p:nvPr/>
          </p:nvSpPr>
          <p:spPr>
            <a:xfrm>
              <a:off x="2806307" y="2161824"/>
              <a:ext cx="2355190" cy="1232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1280" tIns="81280" rIns="81280" bIns="81280" numCol="1" spcCol="1270" anchor="ctr" anchorCtr="0">
              <a:noAutofit/>
            </a:bodyPr>
            <a:lstStyle/>
            <a:p>
              <a:pPr algn="ctr" defTabSz="94824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coordination </a:t>
              </a:r>
              <a:br>
                <a:rPr lang="fr-FR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 intervenants</a:t>
              </a:r>
            </a:p>
          </p:txBody>
        </p:sp>
      </p:grp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AF48750C-0368-F855-1805-6888692205F5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3456017" y="1608896"/>
            <a:ext cx="573069" cy="90079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F3630813-DA54-9E27-CC6A-1E5F03BAFC67}"/>
              </a:ext>
            </a:extLst>
          </p:cNvPr>
          <p:cNvCxnSpPr>
            <a:cxnSpLocks/>
          </p:cNvCxnSpPr>
          <p:nvPr/>
        </p:nvCxnSpPr>
        <p:spPr>
          <a:xfrm flipH="1">
            <a:off x="4268136" y="2436545"/>
            <a:ext cx="478474" cy="162147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1A4808D5-B02A-916D-8100-E94A7BE91AB5}"/>
              </a:ext>
            </a:extLst>
          </p:cNvPr>
          <p:cNvCxnSpPr/>
          <p:nvPr/>
        </p:nvCxnSpPr>
        <p:spPr>
          <a:xfrm>
            <a:off x="6874214" y="2330667"/>
            <a:ext cx="492868" cy="172735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3B3225F5-8792-000D-1DB9-4EA6E041EE13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7862529" y="1608896"/>
            <a:ext cx="573069" cy="91715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55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35016DD-B32B-4D74-B438-2E495DF074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53737" y="1739669"/>
            <a:ext cx="857251" cy="781049"/>
          </a:xfrm>
        </p:spPr>
        <p:txBody>
          <a:bodyPr>
            <a:normAutofit fontScale="92500" lnSpcReduction="20000"/>
          </a:bodyPr>
          <a:lstStyle/>
          <a:p>
            <a:pPr marL="0" indent="0" algn="ctr" defTabSz="914377">
              <a:buNone/>
              <a:defRPr/>
            </a:pPr>
            <a:r>
              <a:rPr lang="fr-FR" sz="6400" b="1" dirty="0">
                <a:solidFill>
                  <a:prstClr val="white"/>
                </a:solidFill>
              </a:rPr>
              <a:t>6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BCF09E-019E-4352-8C47-8FBF663DFE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58765" y="3320952"/>
            <a:ext cx="7805879" cy="2585251"/>
          </a:xfrm>
        </p:spPr>
        <p:txBody>
          <a:bodyPr/>
          <a:lstStyle/>
          <a:p>
            <a:pPr marL="0" indent="0">
              <a:buNone/>
            </a:pPr>
            <a:r>
              <a:rPr lang="fr-FR" sz="2800" dirty="0">
                <a:solidFill>
                  <a:schemeClr val="tx1"/>
                </a:solidFill>
                <a:ea typeface="Times New Roman" panose="02020603050405020304" pitchFamily="18" charset="0"/>
              </a:rPr>
              <a:t>Innovation : le distanciel (e-ETP</a:t>
            </a:r>
            <a:r>
              <a:rPr lang="fr-FR" sz="2933" dirty="0">
                <a:solidFill>
                  <a:schemeClr val="tx1"/>
                </a:solidFill>
                <a:latin typeface="Calibri (en-tête)"/>
                <a:ea typeface="Times New Roman" panose="02020603050405020304" pitchFamily="18" charset="0"/>
              </a:rPr>
              <a:t>)</a:t>
            </a:r>
            <a:endParaRPr lang="fr-FR" sz="2933" dirty="0">
              <a:solidFill>
                <a:schemeClr val="tx1"/>
              </a:solidFill>
              <a:latin typeface="Calibri (en-tête)"/>
            </a:endParaRPr>
          </a:p>
        </p:txBody>
      </p:sp>
    </p:spTree>
    <p:extLst>
      <p:ext uri="{BB962C8B-B14F-4D97-AF65-F5344CB8AC3E}">
        <p14:creationId xmlns:p14="http://schemas.microsoft.com/office/powerpoint/2010/main" val="91223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44AA67A-AAB8-4D73-A457-4DB599EC0EB8}"/>
              </a:ext>
            </a:extLst>
          </p:cNvPr>
          <p:cNvSpPr txBox="1"/>
          <p:nvPr/>
        </p:nvSpPr>
        <p:spPr>
          <a:xfrm>
            <a:off x="243560" y="3441032"/>
            <a:ext cx="10871758" cy="2559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1067"/>
              </a:spcAft>
              <a:buSzPts val="1000"/>
              <a:tabLst>
                <a:tab pos="609585" algn="l"/>
              </a:tabLst>
            </a:pPr>
            <a:r>
              <a:rPr lang="fr-FR" sz="2133" dirty="0"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fr-FR" sz="24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Développement de 2 ateliers en e-ETP </a:t>
            </a:r>
            <a:r>
              <a:rPr lang="fr-FR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algn="ctr">
              <a:lnSpc>
                <a:spcPct val="107000"/>
              </a:lnSpc>
              <a:spcAft>
                <a:spcPts val="1067"/>
              </a:spcAft>
              <a:buSzPts val="1000"/>
              <a:tabLst>
                <a:tab pos="609585" algn="l"/>
              </a:tabLst>
            </a:pPr>
            <a:r>
              <a:rPr lang="fr-FR" sz="2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Comprendre la douleur et ses traitements</a:t>
            </a:r>
          </a:p>
          <a:p>
            <a:pPr algn="ctr">
              <a:lnSpc>
                <a:spcPct val="107000"/>
              </a:lnSpc>
              <a:spcAft>
                <a:spcPts val="1067"/>
              </a:spcAft>
              <a:buSzPts val="1000"/>
              <a:tabLst>
                <a:tab pos="609585" algn="l"/>
              </a:tabLst>
            </a:pPr>
            <a:r>
              <a:rPr lang="fr-FR" sz="2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J’apprend à gérer ma PIT</a:t>
            </a:r>
          </a:p>
          <a:p>
            <a:pPr algn="ctr">
              <a:lnSpc>
                <a:spcPct val="107000"/>
              </a:lnSpc>
              <a:spcAft>
                <a:spcPts val="1067"/>
              </a:spcAft>
              <a:buSzPts val="1000"/>
              <a:tabLst>
                <a:tab pos="609585" algn="l"/>
              </a:tabLst>
            </a:pPr>
            <a:endParaRPr lang="fr-FR" sz="2133" i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ctr">
              <a:lnSpc>
                <a:spcPct val="107000"/>
              </a:lnSpc>
              <a:spcAft>
                <a:spcPts val="1067"/>
              </a:spcAft>
              <a:buSzPts val="1000"/>
              <a:tabLst>
                <a:tab pos="1219170" algn="l"/>
              </a:tabLst>
            </a:pP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Objectif : </a:t>
            </a:r>
            <a:r>
              <a:rPr lang="fr-FR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maintenir l’accessibilité,</a:t>
            </a: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même quand la mobilité est limitée.</a:t>
            </a:r>
            <a:endParaRPr lang="fr-F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1BDF2DA-C8EC-8F6F-225E-76D81CBEAC23}"/>
              </a:ext>
            </a:extLst>
          </p:cNvPr>
          <p:cNvSpPr txBox="1"/>
          <p:nvPr/>
        </p:nvSpPr>
        <p:spPr>
          <a:xfrm>
            <a:off x="2560319" y="605785"/>
            <a:ext cx="8383147" cy="2618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fr-FR" sz="24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Présentiel et/ou Distanciel : un modèle hybride</a:t>
            </a:r>
            <a:endParaRPr lang="fr-FR" sz="2400" u="sng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067"/>
              </a:spcAft>
              <a:buSzPts val="1000"/>
              <a:tabLst>
                <a:tab pos="609585" algn="l"/>
              </a:tabLst>
            </a:pP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Maintien du lien humain en présentiel</a:t>
            </a:r>
            <a:endParaRPr lang="fr-F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067"/>
              </a:spcAft>
              <a:buSzPts val="1000"/>
              <a:tabLst>
                <a:tab pos="609585" algn="l"/>
              </a:tabLst>
            </a:pP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Accessibilité accrue grâce au distanciel</a:t>
            </a:r>
          </a:p>
          <a:p>
            <a:pPr>
              <a:lnSpc>
                <a:spcPct val="107000"/>
              </a:lnSpc>
              <a:spcAft>
                <a:spcPts val="1067"/>
              </a:spcAft>
              <a:buSzPts val="1000"/>
              <a:tabLst>
                <a:tab pos="609585" algn="l"/>
              </a:tabLst>
            </a:pPr>
            <a:endParaRPr lang="fr-F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067"/>
              </a:spcAft>
              <a:buSzPts val="1000"/>
              <a:tabLst>
                <a:tab pos="609585" algn="l"/>
              </a:tabLst>
            </a:pP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Complémentarité des deux approches </a:t>
            </a:r>
            <a:endParaRPr lang="fr-F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Flèche : bas 8">
            <a:extLst>
              <a:ext uri="{FF2B5EF4-FFF2-40B4-BE49-F238E27FC236}">
                <a16:creationId xmlns:a16="http://schemas.microsoft.com/office/drawing/2014/main" id="{2C48FFF7-1FE8-9C28-F560-DA4B3638D353}"/>
              </a:ext>
            </a:extLst>
          </p:cNvPr>
          <p:cNvSpPr/>
          <p:nvPr/>
        </p:nvSpPr>
        <p:spPr>
          <a:xfrm>
            <a:off x="5454418" y="2172560"/>
            <a:ext cx="450043" cy="454692"/>
          </a:xfrm>
          <a:prstGeom prst="downArrow">
            <a:avLst/>
          </a:prstGeom>
          <a:solidFill>
            <a:srgbClr val="EC6A46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Flèche : droite 1">
            <a:extLst>
              <a:ext uri="{FF2B5EF4-FFF2-40B4-BE49-F238E27FC236}">
                <a16:creationId xmlns:a16="http://schemas.microsoft.com/office/drawing/2014/main" id="{C68FD1C8-38E7-4A1C-83CB-9885887F3B8D}"/>
              </a:ext>
            </a:extLst>
          </p:cNvPr>
          <p:cNvSpPr/>
          <p:nvPr/>
        </p:nvSpPr>
        <p:spPr>
          <a:xfrm>
            <a:off x="243560" y="5652641"/>
            <a:ext cx="574261" cy="212035"/>
          </a:xfrm>
          <a:prstGeom prst="rightArrow">
            <a:avLst/>
          </a:prstGeom>
          <a:solidFill>
            <a:schemeClr val="accent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143635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3526675" y="3242582"/>
            <a:ext cx="5780611" cy="6055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2800" dirty="0">
                <a:solidFill>
                  <a:schemeClr val="tx1"/>
                </a:solidFill>
                <a:ea typeface="Calibri" panose="020F0502020204030204" pitchFamily="34" charset="0"/>
              </a:rPr>
              <a:t>Contexte : étude clinique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2264173" y="3067052"/>
            <a:ext cx="857251" cy="781049"/>
          </a:xfrm>
        </p:spPr>
        <p:txBody>
          <a:bodyPr anchor="ctr" anchorCtr="0">
            <a:normAutofit fontScale="92500" lnSpcReduction="20000"/>
          </a:bodyPr>
          <a:lstStyle/>
          <a:p>
            <a:pPr algn="ctr"/>
            <a:r>
              <a:rPr lang="fr-FR" sz="6400" b="1" dirty="0">
                <a:solidFill>
                  <a:schemeClr val="bg1">
                    <a:lumMod val="95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83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71576-8DC5-1393-CACF-B0EC4AD37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E9589F68-C7F0-D078-BDAE-C249DAB64589}"/>
              </a:ext>
            </a:extLst>
          </p:cNvPr>
          <p:cNvGrpSpPr/>
          <p:nvPr/>
        </p:nvGrpSpPr>
        <p:grpSpPr>
          <a:xfrm>
            <a:off x="439433" y="1259282"/>
            <a:ext cx="3909740" cy="1447851"/>
            <a:chOff x="0" y="1421"/>
            <a:chExt cx="2932305" cy="2085753"/>
          </a:xfrm>
          <a:solidFill>
            <a:srgbClr val="EC6A46"/>
          </a:solidFill>
        </p:grpSpPr>
        <p:sp>
          <p:nvSpPr>
            <p:cNvPr id="3" name="Rectangle : coins arrondis 2">
              <a:extLst>
                <a:ext uri="{FF2B5EF4-FFF2-40B4-BE49-F238E27FC236}">
                  <a16:creationId xmlns:a16="http://schemas.microsoft.com/office/drawing/2014/main" id="{8DBE907D-71CC-CAA5-67ED-EB367B24F6F5}"/>
                </a:ext>
              </a:extLst>
            </p:cNvPr>
            <p:cNvSpPr/>
            <p:nvPr/>
          </p:nvSpPr>
          <p:spPr>
            <a:xfrm>
              <a:off x="0" y="1421"/>
              <a:ext cx="2932305" cy="2085753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4" name="Rectangle : coins arrondis 4">
              <a:extLst>
                <a:ext uri="{FF2B5EF4-FFF2-40B4-BE49-F238E27FC236}">
                  <a16:creationId xmlns:a16="http://schemas.microsoft.com/office/drawing/2014/main" id="{A43DFACD-73E3-C2A6-1199-846035DBDD79}"/>
                </a:ext>
              </a:extLst>
            </p:cNvPr>
            <p:cNvSpPr txBox="1"/>
            <p:nvPr/>
          </p:nvSpPr>
          <p:spPr>
            <a:xfrm>
              <a:off x="101818" y="103239"/>
              <a:ext cx="2728669" cy="18821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1760" tIns="55880" rIns="111760" bIns="55880" numCol="1" spcCol="1270" anchor="ctr" anchorCtr="0">
              <a:noAutofit/>
            </a:bodyPr>
            <a:lstStyle/>
            <a:p>
              <a:pPr algn="ctr" defTabSz="130383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Avantages </a:t>
              </a:r>
              <a:b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 distanciel</a:t>
              </a: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7EA76181-FA99-2BD1-34E8-CA1237EDC70C}"/>
              </a:ext>
            </a:extLst>
          </p:cNvPr>
          <p:cNvGrpSpPr/>
          <p:nvPr/>
        </p:nvGrpSpPr>
        <p:grpSpPr>
          <a:xfrm>
            <a:off x="4417051" y="667891"/>
            <a:ext cx="7086408" cy="2514143"/>
            <a:chOff x="2932304" y="116627"/>
            <a:chExt cx="5314806" cy="2017962"/>
          </a:xfrm>
        </p:grpSpPr>
        <p:sp>
          <p:nvSpPr>
            <p:cNvPr id="6" name="Rectangle : avec coins arrondis en haut 5">
              <a:extLst>
                <a:ext uri="{FF2B5EF4-FFF2-40B4-BE49-F238E27FC236}">
                  <a16:creationId xmlns:a16="http://schemas.microsoft.com/office/drawing/2014/main" id="{32527E8E-D5E5-BB7D-6F63-216F68325E14}"/>
                </a:ext>
              </a:extLst>
            </p:cNvPr>
            <p:cNvSpPr/>
            <p:nvPr/>
          </p:nvSpPr>
          <p:spPr>
            <a:xfrm rot="5400000">
              <a:off x="4678386" y="-1434135"/>
              <a:ext cx="1924460" cy="5212988"/>
            </a:xfrm>
            <a:prstGeom prst="round2SameRect">
              <a:avLst/>
            </a:prstGeom>
            <a:solidFill>
              <a:schemeClr val="accent2">
                <a:lumMod val="60000"/>
                <a:lumOff val="4000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7" name="Rectangle : avec coins arrondis en haut 4">
              <a:extLst>
                <a:ext uri="{FF2B5EF4-FFF2-40B4-BE49-F238E27FC236}">
                  <a16:creationId xmlns:a16="http://schemas.microsoft.com/office/drawing/2014/main" id="{E79E267E-9A73-D670-959E-12A91D82A8E3}"/>
                </a:ext>
              </a:extLst>
            </p:cNvPr>
            <p:cNvSpPr txBox="1"/>
            <p:nvPr/>
          </p:nvSpPr>
          <p:spPr>
            <a:xfrm>
              <a:off x="2932304" y="116627"/>
              <a:ext cx="5119044" cy="17365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30200" tIns="165100" rIns="330200" bIns="165100" numCol="1" spcCol="1270" anchor="ctr" anchorCtr="0">
              <a:noAutofit/>
            </a:bodyPr>
            <a:lstStyle/>
            <a:p>
              <a:pPr marL="228594" lvl="1" indent="-228594" defTabSz="948243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2000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Accessibilité accrue </a:t>
              </a:r>
              <a:endParaRPr lang="fr-FR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28594" lvl="1" indent="-228594" defTabSz="948243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2000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Flexibilité des ateliers</a:t>
              </a:r>
              <a:endParaRPr lang="fr-FR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28594" lvl="1" indent="-228594" defTabSz="948243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2000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Échanges pluridisciplinaires maintenus</a:t>
              </a:r>
            </a:p>
            <a:p>
              <a:pPr marL="228594" lvl="1" indent="-228594" defTabSz="948243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2000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Pratiques pédagogiques variées, dynamiques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6935082C-6703-4664-8746-D9615A6CFD46}"/>
              </a:ext>
            </a:extLst>
          </p:cNvPr>
          <p:cNvGrpSpPr/>
          <p:nvPr/>
        </p:nvGrpSpPr>
        <p:grpSpPr>
          <a:xfrm>
            <a:off x="421685" y="4020617"/>
            <a:ext cx="3909740" cy="1377946"/>
            <a:chOff x="0" y="2212222"/>
            <a:chExt cx="2932305" cy="1851777"/>
          </a:xfrm>
          <a:solidFill>
            <a:srgbClr val="EC6A46"/>
          </a:solidFill>
        </p:grpSpPr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8A093CAD-0B00-D48C-AEC7-594E76EE9293}"/>
                </a:ext>
              </a:extLst>
            </p:cNvPr>
            <p:cNvSpPr/>
            <p:nvPr/>
          </p:nvSpPr>
          <p:spPr>
            <a:xfrm>
              <a:off x="0" y="2212222"/>
              <a:ext cx="2932305" cy="1851777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10" name="Rectangle : coins arrondis 4">
              <a:extLst>
                <a:ext uri="{FF2B5EF4-FFF2-40B4-BE49-F238E27FC236}">
                  <a16:creationId xmlns:a16="http://schemas.microsoft.com/office/drawing/2014/main" id="{6DF52AA5-765C-C0C3-503B-AA6FD1808775}"/>
                </a:ext>
              </a:extLst>
            </p:cNvPr>
            <p:cNvSpPr txBox="1"/>
            <p:nvPr/>
          </p:nvSpPr>
          <p:spPr>
            <a:xfrm>
              <a:off x="90396" y="2302618"/>
              <a:ext cx="2751513" cy="167098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1760" tIns="55880" rIns="111760" bIns="55880" numCol="1" spcCol="1270" anchor="ctr" anchorCtr="0">
              <a:noAutofit/>
            </a:bodyPr>
            <a:lstStyle/>
            <a:p>
              <a:pPr algn="ctr" defTabSz="130383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Points faibles </a:t>
              </a:r>
              <a:b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 distanciel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6478D8C1-1911-A13E-0FFF-3FD76EBC75AE}"/>
              </a:ext>
            </a:extLst>
          </p:cNvPr>
          <p:cNvGrpSpPr/>
          <p:nvPr/>
        </p:nvGrpSpPr>
        <p:grpSpPr>
          <a:xfrm>
            <a:off x="4552804" y="3675966"/>
            <a:ext cx="6950655" cy="2149852"/>
            <a:chOff x="2919341" y="2231637"/>
            <a:chExt cx="5212991" cy="1770675"/>
          </a:xfrm>
        </p:grpSpPr>
        <p:sp>
          <p:nvSpPr>
            <p:cNvPr id="12" name="Rectangle : avec coins arrondis en haut 11">
              <a:extLst>
                <a:ext uri="{FF2B5EF4-FFF2-40B4-BE49-F238E27FC236}">
                  <a16:creationId xmlns:a16="http://schemas.microsoft.com/office/drawing/2014/main" id="{05ED1C74-4620-0ECB-7BBA-08A480CB5536}"/>
                </a:ext>
              </a:extLst>
            </p:cNvPr>
            <p:cNvSpPr/>
            <p:nvPr/>
          </p:nvSpPr>
          <p:spPr>
            <a:xfrm rot="5400000">
              <a:off x="4652125" y="522105"/>
              <a:ext cx="1747426" cy="5212988"/>
            </a:xfrm>
            <a:prstGeom prst="round2SameRect">
              <a:avLst/>
            </a:prstGeom>
            <a:solidFill>
              <a:schemeClr val="accent2">
                <a:lumMod val="60000"/>
                <a:lumOff val="4000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fr-FR" sz="2400" dirty="0"/>
            </a:p>
          </p:txBody>
        </p:sp>
        <p:sp>
          <p:nvSpPr>
            <p:cNvPr id="13" name="Rectangle : avec coins arrondis en haut 4">
              <a:extLst>
                <a:ext uri="{FF2B5EF4-FFF2-40B4-BE49-F238E27FC236}">
                  <a16:creationId xmlns:a16="http://schemas.microsoft.com/office/drawing/2014/main" id="{DA0EFADC-007A-E883-FF1F-F421AD9117E4}"/>
                </a:ext>
              </a:extLst>
            </p:cNvPr>
            <p:cNvSpPr txBox="1"/>
            <p:nvPr/>
          </p:nvSpPr>
          <p:spPr>
            <a:xfrm>
              <a:off x="2919341" y="2231637"/>
              <a:ext cx="5025869" cy="17026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30200" tIns="165100" rIns="330200" bIns="165100" numCol="1" spcCol="1270" anchor="ctr" anchorCtr="0">
              <a:noAutofit/>
            </a:bodyPr>
            <a:lstStyle/>
            <a:p>
              <a:pPr marL="380990" lvl="1" indent="-380990" defTabSz="948243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endParaRPr lang="fr-FR" sz="2133" dirty="0">
                <a:solidFill>
                  <a:schemeClr val="tx1"/>
                </a:solidFill>
              </a:endParaRPr>
            </a:p>
            <a:p>
              <a:pPr marL="380990" lvl="1" indent="-380990" algn="just" defTabSz="888978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  <a:defRPr/>
              </a:pPr>
              <a:r>
                <a:rPr lang="fr-FR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Préserver le lien humain, la convivialité</a:t>
              </a:r>
            </a:p>
            <a:p>
              <a:pPr marL="380990" lvl="1" indent="-380990" algn="just" defTabSz="888978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  <a:defRPr/>
              </a:pPr>
              <a:r>
                <a:rPr lang="fr-FR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Préserver la qualité de l’échange</a:t>
              </a:r>
            </a:p>
            <a:p>
              <a:pPr marL="380990" lvl="1" indent="-380990" algn="just" defTabSz="888978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  <a:defRPr/>
              </a:pPr>
              <a:r>
                <a:rPr lang="fr-FR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Aisance avec l’outil numérique</a:t>
              </a:r>
            </a:p>
            <a:p>
              <a:pPr marL="380990" lvl="1" indent="-380990" algn="just" defTabSz="888978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  <a:defRPr/>
              </a:pPr>
              <a:endParaRPr lang="fr-FR" sz="2133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334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C63EE23-19E8-4DBF-908F-3277DAC29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895" y="577037"/>
            <a:ext cx="11016916" cy="889211"/>
          </a:xfrm>
        </p:spPr>
        <p:txBody>
          <a:bodyPr>
            <a:normAutofit/>
          </a:bodyPr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Satisfaction post Atelier PIT </a:t>
            </a:r>
            <a:br>
              <a:rPr lang="fr-FR" sz="2800" dirty="0">
                <a:solidFill>
                  <a:schemeClr val="tx1"/>
                </a:solidFill>
              </a:rPr>
            </a:br>
            <a:r>
              <a:rPr lang="fr-FR" sz="2800" dirty="0">
                <a:solidFill>
                  <a:schemeClr val="tx1"/>
                </a:solidFill>
              </a:rPr>
              <a:t>distanciel / présentiel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344E68D-12B6-41CB-B407-2443362543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816DE862-89DD-4E50-AD46-98AAA83FAC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2011802"/>
              </p:ext>
            </p:extLst>
          </p:nvPr>
        </p:nvGraphicFramePr>
        <p:xfrm>
          <a:off x="420189" y="1368612"/>
          <a:ext cx="10515600" cy="4912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335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9CC7C6-E774-481D-90D0-EDE10E0FF7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>
                <a:solidFill>
                  <a:schemeClr val="tx1"/>
                </a:solidFill>
                <a:ea typeface="Times New Roman" panose="02020603050405020304" pitchFamily="18" charset="0"/>
              </a:rPr>
              <a:t>Perspectives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1A13B51-CEA7-4F81-BB7D-85ECC54143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fr-FR" sz="6400" b="1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7764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09BBA8C4-E31D-855C-8831-897A248351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4351173"/>
              </p:ext>
            </p:extLst>
          </p:nvPr>
        </p:nvGraphicFramePr>
        <p:xfrm>
          <a:off x="833866" y="606392"/>
          <a:ext cx="9445915" cy="5260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012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4EF7AB8-754A-4C2B-B77C-85D8ECD571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F4EF7AB8-754A-4C2B-B77C-85D8ECD571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59A0633-70C2-413B-BE70-4392304ADC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159A0633-70C2-413B-BE70-4392304ADC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F89B77-8B04-43E3-B659-C374BE09C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B3F89B77-8B04-43E3-B659-C374BE09C8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FC90E3E-71DD-4AC4-8A0C-E1EA4906F2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graphicEl>
                                              <a:dgm id="{CFC90E3E-71DD-4AC4-8A0C-E1EA4906F2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004C108-5A38-4E82-82B6-03CBA7EF3C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5004C108-5A38-4E82-82B6-03CBA7EF3C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0A6D738-C521-4A34-AC81-7053894FB3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graphicEl>
                                              <a:dgm id="{40A6D738-C521-4A34-AC81-7053894FB3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47CE81C-001E-4508-8A67-FF2B2DAFDF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dgm id="{347CE81C-001E-4508-8A67-FF2B2DAFDF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820AEA4-84EC-49DB-B6B9-5A9B531042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>
                <a:solidFill>
                  <a:schemeClr val="tx1"/>
                </a:solidFill>
                <a:ea typeface="Times New Roman" panose="02020603050405020304" pitchFamily="18" charset="0"/>
              </a:rPr>
              <a:t>Conclusion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F5A1408-A62F-420B-AD1D-1A7214D9CB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71153" y="1757088"/>
            <a:ext cx="857251" cy="781049"/>
          </a:xfrm>
        </p:spPr>
        <p:txBody>
          <a:bodyPr>
            <a:normAutofit fontScale="92500" lnSpcReduction="20000"/>
          </a:bodyPr>
          <a:lstStyle/>
          <a:p>
            <a:pPr marL="0" indent="0" algn="ctr" defTabSz="914377">
              <a:buNone/>
              <a:defRPr/>
            </a:pPr>
            <a:r>
              <a:rPr lang="fr-FR" sz="6400" b="1" dirty="0">
                <a:solidFill>
                  <a:prstClr val="white"/>
                </a:solidFill>
              </a:rPr>
              <a:t>8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2947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774F281F-B991-F4B2-5991-A08604A112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3346933"/>
              </p:ext>
            </p:extLst>
          </p:nvPr>
        </p:nvGraphicFramePr>
        <p:xfrm>
          <a:off x="-115504" y="619102"/>
          <a:ext cx="10422787" cy="5956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9" name="ZoneTexte 38">
            <a:extLst>
              <a:ext uri="{FF2B5EF4-FFF2-40B4-BE49-F238E27FC236}">
                <a16:creationId xmlns:a16="http://schemas.microsoft.com/office/drawing/2014/main" id="{38F43A28-7754-41A2-9F95-784BA8F0810E}"/>
              </a:ext>
            </a:extLst>
          </p:cNvPr>
          <p:cNvSpPr txBox="1"/>
          <p:nvPr/>
        </p:nvSpPr>
        <p:spPr>
          <a:xfrm>
            <a:off x="9795541" y="1592918"/>
            <a:ext cx="1818261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Ins="48000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Acquisition compétences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A2AF03F-8F43-4A78-B4F8-A59ECB2E9C28}"/>
              </a:ext>
            </a:extLst>
          </p:cNvPr>
          <p:cNvSpPr txBox="1"/>
          <p:nvPr/>
        </p:nvSpPr>
        <p:spPr>
          <a:xfrm>
            <a:off x="9859940" y="2889557"/>
            <a:ext cx="1753862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Acquisition autonomie</a:t>
            </a:r>
          </a:p>
        </p:txBody>
      </p:sp>
      <p:sp>
        <p:nvSpPr>
          <p:cNvPr id="42" name="Flèche : courbe vers la gauche 41">
            <a:extLst>
              <a:ext uri="{FF2B5EF4-FFF2-40B4-BE49-F238E27FC236}">
                <a16:creationId xmlns:a16="http://schemas.microsoft.com/office/drawing/2014/main" id="{D6243270-9A4F-4D62-98F5-614B3248B0AB}"/>
              </a:ext>
            </a:extLst>
          </p:cNvPr>
          <p:cNvSpPr/>
          <p:nvPr/>
        </p:nvSpPr>
        <p:spPr>
          <a:xfrm flipH="1">
            <a:off x="8989997" y="2300804"/>
            <a:ext cx="522513" cy="1128196"/>
          </a:xfrm>
          <a:prstGeom prst="curvedLeftArrow">
            <a:avLst/>
          </a:prstGeom>
          <a:solidFill>
            <a:schemeClr val="accent4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>
              <a:solidFill>
                <a:schemeClr val="tx1"/>
              </a:solidFill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8282FF38-0883-4FB3-9033-27D9288C65B0}"/>
              </a:ext>
            </a:extLst>
          </p:cNvPr>
          <p:cNvSpPr txBox="1"/>
          <p:nvPr/>
        </p:nvSpPr>
        <p:spPr>
          <a:xfrm>
            <a:off x="3859019" y="3668247"/>
            <a:ext cx="2473739" cy="666786"/>
          </a:xfrm>
          <a:prstGeom prst="rect">
            <a:avLst/>
          </a:prstGeom>
          <a:solidFill>
            <a:srgbClr val="D0ED2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733" b="1" dirty="0"/>
              <a:t>Évolutivité</a:t>
            </a:r>
          </a:p>
        </p:txBody>
      </p:sp>
    </p:spTree>
    <p:extLst>
      <p:ext uri="{BB962C8B-B14F-4D97-AF65-F5344CB8AC3E}">
        <p14:creationId xmlns:p14="http://schemas.microsoft.com/office/powerpoint/2010/main" val="114594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9" grpId="0" animBg="1"/>
      <p:bldP spid="40" grpId="0" animBg="1"/>
      <p:bldP spid="42" grpId="0" animBg="1"/>
      <p:bldP spid="4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6470B71B-C77B-4D47-97A5-339A04E1D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157" y="761863"/>
            <a:ext cx="6040903" cy="338640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2925FEE-F360-42AD-AF61-6413C2268C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586" y="4258389"/>
            <a:ext cx="3088566" cy="215638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88C89A4-431A-4566-840D-2D14E36B92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58" y="625051"/>
            <a:ext cx="4494998" cy="289751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54FBA79-E396-4C9A-A537-B4EE828514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59" y="3282215"/>
            <a:ext cx="3918499" cy="313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29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C044E2E-96CF-4058-9C1E-59C5C8FA9B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70" y="655066"/>
            <a:ext cx="3397606" cy="242128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834E027-3507-432B-9054-15861F5801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736" y="635946"/>
            <a:ext cx="4371524" cy="269345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374A3D6-9D7C-4453-B40E-B8891A6898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464" y="3329403"/>
            <a:ext cx="4178467" cy="294471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880E9BF-07AD-4B97-B896-2197C6D75C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802" y="3277340"/>
            <a:ext cx="5141924" cy="294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65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26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9E25BE45-BB03-B7C7-2E52-8BD3A2EDB2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3735458"/>
              </p:ext>
            </p:extLst>
          </p:nvPr>
        </p:nvGraphicFramePr>
        <p:xfrm>
          <a:off x="402770" y="1574638"/>
          <a:ext cx="11386459" cy="41949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24593">
                  <a:extLst>
                    <a:ext uri="{9D8B030D-6E8A-4147-A177-3AD203B41FA5}">
                      <a16:colId xmlns:a16="http://schemas.microsoft.com/office/drawing/2014/main" val="2015026812"/>
                    </a:ext>
                  </a:extLst>
                </a:gridCol>
                <a:gridCol w="3271243">
                  <a:extLst>
                    <a:ext uri="{9D8B030D-6E8A-4147-A177-3AD203B41FA5}">
                      <a16:colId xmlns:a16="http://schemas.microsoft.com/office/drawing/2014/main" val="2682662101"/>
                    </a:ext>
                  </a:extLst>
                </a:gridCol>
                <a:gridCol w="3890623">
                  <a:extLst>
                    <a:ext uri="{9D8B030D-6E8A-4147-A177-3AD203B41FA5}">
                      <a16:colId xmlns:a16="http://schemas.microsoft.com/office/drawing/2014/main" val="717877059"/>
                    </a:ext>
                  </a:extLst>
                </a:gridCol>
              </a:tblGrid>
              <a:tr h="1409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Situation</a:t>
                      </a:r>
                      <a:endParaRPr lang="fr-FR" sz="24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solidFill>
                      <a:srgbClr val="EC6A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Patients douloureux</a:t>
                      </a:r>
                      <a:endParaRPr lang="fr-FR" sz="24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solidFill>
                      <a:srgbClr val="EC6A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Patients douloureux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intensité moyenne à forte</a:t>
                      </a:r>
                      <a:endParaRPr lang="fr-FR" sz="24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solidFill>
                      <a:srgbClr val="EC6A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471543"/>
                  </a:ext>
                </a:extLst>
              </a:tr>
              <a:tr h="864908"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1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Tous cancers, en phase de </a:t>
                      </a:r>
                      <a:r>
                        <a:rPr lang="fr-FR" sz="2100" b="1" kern="1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ttt</a:t>
                      </a:r>
                      <a:endParaRPr lang="fr-FR" sz="21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solidFill>
                      <a:srgbClr val="EC6A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1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1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40-70%</a:t>
                      </a:r>
                    </a:p>
                  </a:txBody>
                  <a:tcPr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1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1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30%</a:t>
                      </a:r>
                    </a:p>
                  </a:txBody>
                  <a:tcPr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935847"/>
                  </a:ext>
                </a:extLst>
              </a:tr>
              <a:tr h="730250"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1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Cancer avancé</a:t>
                      </a:r>
                      <a:endParaRPr lang="fr-FR" sz="21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solidFill>
                      <a:srgbClr val="EC6A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1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60-70%</a:t>
                      </a:r>
                    </a:p>
                  </a:txBody>
                  <a:tcPr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1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45%</a:t>
                      </a:r>
                    </a:p>
                  </a:txBody>
                  <a:tcPr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272494"/>
                  </a:ext>
                </a:extLst>
              </a:tr>
              <a:tr h="11904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1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distance du traitement curatif (phase de surveillance)</a:t>
                      </a:r>
                      <a:endParaRPr lang="fr-FR" sz="21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solidFill>
                      <a:srgbClr val="EC6A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100" b="1" kern="100" dirty="0">
                          <a:effectLst/>
                        </a:rPr>
                        <a:t>30-50%</a:t>
                      </a:r>
                      <a:endParaRPr lang="fr-FR" sz="2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100" b="1" kern="100" dirty="0">
                          <a:effectLst/>
                        </a:rPr>
                        <a:t>10-40%</a:t>
                      </a:r>
                      <a:endParaRPr lang="fr-FR" sz="2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778135"/>
                  </a:ext>
                </a:extLst>
              </a:tr>
            </a:tbl>
          </a:graphicData>
        </a:graphic>
      </p:graphicFrame>
      <p:sp>
        <p:nvSpPr>
          <p:cNvPr id="3" name="Titre 2">
            <a:extLst>
              <a:ext uri="{FF2B5EF4-FFF2-40B4-BE49-F238E27FC236}">
                <a16:creationId xmlns:a16="http://schemas.microsoft.com/office/drawing/2014/main" id="{62186411-4FA3-A6D3-9DC9-DB64089F1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6915" y="760606"/>
            <a:ext cx="10515600" cy="655540"/>
          </a:xfrm>
        </p:spPr>
        <p:txBody>
          <a:bodyPr>
            <a:normAutofit/>
          </a:bodyPr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LA DOULEUR EN CANCÉROLOGIE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540AFBF-1810-EBC8-7D9D-F2A059DB06EC}"/>
              </a:ext>
            </a:extLst>
          </p:cNvPr>
          <p:cNvSpPr txBox="1"/>
          <p:nvPr/>
        </p:nvSpPr>
        <p:spPr>
          <a:xfrm>
            <a:off x="566057" y="6056110"/>
            <a:ext cx="4000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Source: Institut National du Cancer, 2020</a:t>
            </a:r>
          </a:p>
        </p:txBody>
      </p:sp>
    </p:spTree>
    <p:extLst>
      <p:ext uri="{BB962C8B-B14F-4D97-AF65-F5344CB8AC3E}">
        <p14:creationId xmlns:p14="http://schemas.microsoft.com/office/powerpoint/2010/main" val="324034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2C865ABF-88C9-47E8-90EE-2496F6985B6B}"/>
              </a:ext>
            </a:extLst>
          </p:cNvPr>
          <p:cNvSpPr txBox="1"/>
          <p:nvPr/>
        </p:nvSpPr>
        <p:spPr>
          <a:xfrm>
            <a:off x="434355" y="879616"/>
            <a:ext cx="11591108" cy="4898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933" b="1" dirty="0">
                <a:latin typeface="Arial" panose="020B0604020202020204" pitchFamily="34" charset="0"/>
                <a:cs typeface="Arial" panose="020B0604020202020204" pitchFamily="34" charset="0"/>
              </a:rPr>
              <a:t>Contexte de la mise en place </a:t>
            </a:r>
            <a:br>
              <a:rPr lang="fr-FR" sz="2933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933" b="1" dirty="0">
                <a:latin typeface="Arial" panose="020B0604020202020204" pitchFamily="34" charset="0"/>
                <a:cs typeface="Arial" panose="020B0604020202020204" pitchFamily="34" charset="0"/>
              </a:rPr>
              <a:t>des ateliers d'Éducation Thérapeutique</a:t>
            </a:r>
          </a:p>
          <a:p>
            <a:pPr algn="ctr"/>
            <a:endParaRPr lang="fr-FR" sz="2667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Développés dans le cadre de l'étude LE DECLIC EPRI, promue par l'Institut Curie,</a:t>
            </a:r>
            <a:b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  menée dans 5 centres hospitaliers français.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Formation du personnel à l’ETP</a:t>
            </a:r>
          </a:p>
          <a:p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Répartition en 2 bras:</a:t>
            </a:r>
          </a:p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      - Sans ETP</a:t>
            </a:r>
          </a:p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      - Avec ETP : ateliers déployés à partir de septembre 2023 à l'ICO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03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4DC2517C-91DC-475F-8552-F0A2AA9B8389}"/>
              </a:ext>
            </a:extLst>
          </p:cNvPr>
          <p:cNvGrpSpPr/>
          <p:nvPr/>
        </p:nvGrpSpPr>
        <p:grpSpPr>
          <a:xfrm>
            <a:off x="4043052" y="943276"/>
            <a:ext cx="3833443" cy="1536392"/>
            <a:chOff x="2488108" y="5770"/>
            <a:chExt cx="2875082" cy="1241475"/>
          </a:xfrm>
          <a:solidFill>
            <a:srgbClr val="EC6A46"/>
          </a:solidFill>
        </p:grpSpPr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id="{2DA4B2EE-6128-43C2-99F6-EE88792223CF}"/>
                </a:ext>
              </a:extLst>
            </p:cNvPr>
            <p:cNvSpPr/>
            <p:nvPr/>
          </p:nvSpPr>
          <p:spPr>
            <a:xfrm>
              <a:off x="2488108" y="5770"/>
              <a:ext cx="2875082" cy="1241475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7" name="Rectangle : coins arrondis 4">
              <a:extLst>
                <a:ext uri="{FF2B5EF4-FFF2-40B4-BE49-F238E27FC236}">
                  <a16:creationId xmlns:a16="http://schemas.microsoft.com/office/drawing/2014/main" id="{54C8CB1B-1CAA-47C2-83D3-2A82843A0FEB}"/>
                </a:ext>
              </a:extLst>
            </p:cNvPr>
            <p:cNvSpPr txBox="1"/>
            <p:nvPr/>
          </p:nvSpPr>
          <p:spPr>
            <a:xfrm>
              <a:off x="2548723" y="66385"/>
              <a:ext cx="2753852" cy="11202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0" tIns="101600" rIns="101600" bIns="101600" numCol="1" spcCol="1270" anchor="ctr" anchorCtr="0">
              <a:noAutofit/>
            </a:bodyPr>
            <a:lstStyle/>
            <a:p>
              <a:pPr algn="ctr" defTabSz="118530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667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OBJECTIFS </a:t>
              </a:r>
              <a:br>
                <a:rPr lang="fr-FR" sz="2667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667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 ATELIERS 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AF43E6A-744F-40A2-84A8-ED99875C8B08}"/>
              </a:ext>
            </a:extLst>
          </p:cNvPr>
          <p:cNvGrpSpPr/>
          <p:nvPr/>
        </p:nvGrpSpPr>
        <p:grpSpPr>
          <a:xfrm>
            <a:off x="4558476" y="3895704"/>
            <a:ext cx="3318019" cy="1650414"/>
            <a:chOff x="2739645" y="2095162"/>
            <a:chExt cx="2488514" cy="1365332"/>
          </a:xfrm>
        </p:grpSpPr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D555C027-F179-4222-B639-A2EC59A0BEEC}"/>
                </a:ext>
              </a:extLst>
            </p:cNvPr>
            <p:cNvSpPr/>
            <p:nvPr/>
          </p:nvSpPr>
          <p:spPr>
            <a:xfrm>
              <a:off x="2739645" y="2095162"/>
              <a:ext cx="2488514" cy="1365332"/>
            </a:xfrm>
            <a:prstGeom prst="roundRect">
              <a:avLst>
                <a:gd name="adj" fmla="val 16670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-453567"/>
                <a:satOff val="-5459"/>
                <a:lumOff val="45273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13" name="Rectangle : coins arrondis 4">
              <a:extLst>
                <a:ext uri="{FF2B5EF4-FFF2-40B4-BE49-F238E27FC236}">
                  <a16:creationId xmlns:a16="http://schemas.microsoft.com/office/drawing/2014/main" id="{DA648709-4F9B-4E38-B20A-BE30A8731272}"/>
                </a:ext>
              </a:extLst>
            </p:cNvPr>
            <p:cNvSpPr txBox="1"/>
            <p:nvPr/>
          </p:nvSpPr>
          <p:spPr>
            <a:xfrm>
              <a:off x="2806306" y="2181694"/>
              <a:ext cx="2355190" cy="1232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1280" tIns="81280" rIns="81280" bIns="81280" numCol="1" spcCol="1270" anchor="ctr" anchorCtr="0">
              <a:noAutofit/>
            </a:bodyPr>
            <a:lstStyle/>
            <a:p>
              <a:pPr algn="ctr" defTabSz="94824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Permettre une prise </a:t>
              </a:r>
              <a:b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 charge plus efficace </a:t>
              </a:r>
              <a:b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 la douleur</a:t>
              </a: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B1119436-80B2-424E-B700-EC2BF34D6334}"/>
              </a:ext>
            </a:extLst>
          </p:cNvPr>
          <p:cNvGrpSpPr/>
          <p:nvPr/>
        </p:nvGrpSpPr>
        <p:grpSpPr>
          <a:xfrm>
            <a:off x="531189" y="3662451"/>
            <a:ext cx="3450772" cy="2003797"/>
            <a:chOff x="122808" y="2048906"/>
            <a:chExt cx="2383737" cy="1327909"/>
          </a:xfrm>
        </p:grpSpPr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8F1719A7-03DF-4D95-9F96-9EEF1B1B4BA2}"/>
                </a:ext>
              </a:extLst>
            </p:cNvPr>
            <p:cNvSpPr/>
            <p:nvPr/>
          </p:nvSpPr>
          <p:spPr>
            <a:xfrm>
              <a:off x="122808" y="2048906"/>
              <a:ext cx="2383737" cy="1327909"/>
            </a:xfrm>
            <a:prstGeom prst="roundRect">
              <a:avLst>
                <a:gd name="adj" fmla="val 16670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-226783"/>
                <a:satOff val="-2730"/>
                <a:lumOff val="226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16" name="Rectangle : coins arrondis 4">
              <a:extLst>
                <a:ext uri="{FF2B5EF4-FFF2-40B4-BE49-F238E27FC236}">
                  <a16:creationId xmlns:a16="http://schemas.microsoft.com/office/drawing/2014/main" id="{F17AD64B-05CF-4115-BC8A-66BB8629FBD5}"/>
                </a:ext>
              </a:extLst>
            </p:cNvPr>
            <p:cNvSpPr txBox="1"/>
            <p:nvPr/>
          </p:nvSpPr>
          <p:spPr>
            <a:xfrm>
              <a:off x="187643" y="2113741"/>
              <a:ext cx="2254067" cy="11982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1280" tIns="81280" rIns="81280" bIns="81280" numCol="1" spcCol="1270" anchor="ctr" anchorCtr="0">
              <a:noAutofit/>
            </a:bodyPr>
            <a:lstStyle/>
            <a:p>
              <a:pPr algn="ctr" defTabSz="94824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Evaluer l’interférence </a:t>
              </a:r>
              <a:b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 la douleur chronique liée au cancer </a:t>
              </a:r>
              <a:b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dans la qualité de vie </a:t>
              </a:r>
              <a:b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 patients</a:t>
              </a: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4016C573-EAC7-4A17-9084-6DB36060F08B}"/>
              </a:ext>
            </a:extLst>
          </p:cNvPr>
          <p:cNvGrpSpPr/>
          <p:nvPr/>
        </p:nvGrpSpPr>
        <p:grpSpPr>
          <a:xfrm>
            <a:off x="8606252" y="3839142"/>
            <a:ext cx="2798923" cy="1650414"/>
            <a:chOff x="5423323" y="2089066"/>
            <a:chExt cx="2119215" cy="1374879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1FF35105-295B-4E94-8EEC-B524260808C6}"/>
                </a:ext>
              </a:extLst>
            </p:cNvPr>
            <p:cNvSpPr/>
            <p:nvPr/>
          </p:nvSpPr>
          <p:spPr>
            <a:xfrm>
              <a:off x="5423323" y="2089066"/>
              <a:ext cx="2119215" cy="1374879"/>
            </a:xfrm>
            <a:prstGeom prst="roundRect">
              <a:avLst>
                <a:gd name="adj" fmla="val 16670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-226783"/>
                <a:satOff val="-2730"/>
                <a:lumOff val="226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400"/>
            </a:p>
          </p:txBody>
        </p:sp>
        <p:sp>
          <p:nvSpPr>
            <p:cNvPr id="19" name="Rectangle : coins arrondis 4">
              <a:extLst>
                <a:ext uri="{FF2B5EF4-FFF2-40B4-BE49-F238E27FC236}">
                  <a16:creationId xmlns:a16="http://schemas.microsoft.com/office/drawing/2014/main" id="{288E0340-6ED2-412D-9302-142AA92BA32D}"/>
                </a:ext>
              </a:extLst>
            </p:cNvPr>
            <p:cNvSpPr txBox="1"/>
            <p:nvPr/>
          </p:nvSpPr>
          <p:spPr>
            <a:xfrm>
              <a:off x="5490451" y="2156194"/>
              <a:ext cx="1916395" cy="11527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1280" tIns="81280" rIns="81280" bIns="81280" numCol="1" spcCol="1270" anchor="ctr" anchorCtr="0">
              <a:noAutofit/>
            </a:bodyPr>
            <a:lstStyle/>
            <a:p>
              <a:pPr algn="ctr" defTabSz="94824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Renforcer </a:t>
              </a:r>
              <a:b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</a:br>
              <a: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l’autonomie </a:t>
              </a:r>
              <a:b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</a:br>
              <a:r>
                <a:rPr lang="fr-FR" sz="2133" dirty="0">
                  <a:solidFill>
                    <a:schemeClr val="tx1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des patients </a:t>
              </a:r>
              <a:endParaRPr lang="fr-FR" sz="2133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Flèche : droite 19">
            <a:extLst>
              <a:ext uri="{FF2B5EF4-FFF2-40B4-BE49-F238E27FC236}">
                <a16:creationId xmlns:a16="http://schemas.microsoft.com/office/drawing/2014/main" id="{BFD6F57C-DD76-4154-9B97-040F01ABF4D8}"/>
              </a:ext>
            </a:extLst>
          </p:cNvPr>
          <p:cNvSpPr/>
          <p:nvPr/>
        </p:nvSpPr>
        <p:spPr>
          <a:xfrm rot="7210257">
            <a:off x="2369306" y="2393920"/>
            <a:ext cx="1494282" cy="958267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4EF1263E-E729-41EC-8A38-D934B9FB7B99}"/>
              </a:ext>
            </a:extLst>
          </p:cNvPr>
          <p:cNvSpPr/>
          <p:nvPr/>
        </p:nvSpPr>
        <p:spPr>
          <a:xfrm rot="5400000">
            <a:off x="5246390" y="2708552"/>
            <a:ext cx="1122425" cy="958267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14646620-8CB7-4465-B297-4433D3B93A6E}"/>
              </a:ext>
            </a:extLst>
          </p:cNvPr>
          <p:cNvSpPr/>
          <p:nvPr/>
        </p:nvSpPr>
        <p:spPr>
          <a:xfrm rot="3345409">
            <a:off x="8122548" y="2436744"/>
            <a:ext cx="1446815" cy="102948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128332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1487799" y="3148610"/>
            <a:ext cx="7805879" cy="560780"/>
          </a:xfrm>
        </p:spPr>
        <p:txBody>
          <a:bodyPr/>
          <a:lstStyle/>
          <a:p>
            <a:pPr marL="0" indent="0">
              <a:buNone/>
            </a:pPr>
            <a:r>
              <a:rPr lang="fr-FR" sz="2933" dirty="0">
                <a:latin typeface="Calibri (en-tête)"/>
                <a:ea typeface="Times New Roman" panose="02020603050405020304" pitchFamily="18" charset="0"/>
              </a:rPr>
              <a:t>      </a:t>
            </a:r>
            <a:r>
              <a:rPr lang="fr-FR" sz="2800" dirty="0">
                <a:solidFill>
                  <a:schemeClr val="tx1"/>
                </a:solidFill>
                <a:ea typeface="Times New Roman" panose="02020603050405020304" pitchFamily="18" charset="0"/>
              </a:rPr>
              <a:t>Mise en place à l’ICO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9588571" y="1521956"/>
            <a:ext cx="857251" cy="781049"/>
          </a:xfrm>
        </p:spPr>
        <p:txBody>
          <a:bodyPr anchor="ctr" anchorCtr="0">
            <a:normAutofit fontScale="92500" lnSpcReduction="20000"/>
          </a:bodyPr>
          <a:lstStyle/>
          <a:p>
            <a:pPr algn="ctr"/>
            <a:r>
              <a:rPr lang="fr-FR" sz="6400" b="1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85433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24DD255D-BA40-56FE-FD27-6AE454D1488D}"/>
              </a:ext>
            </a:extLst>
          </p:cNvPr>
          <p:cNvSpPr txBox="1"/>
          <p:nvPr/>
        </p:nvSpPr>
        <p:spPr>
          <a:xfrm>
            <a:off x="1086189" y="1461142"/>
            <a:ext cx="8936460" cy="4785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1067"/>
              </a:spcAft>
            </a:pPr>
            <a:r>
              <a:rPr lang="fr-FR" sz="2667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fr-FR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Formation spécifique des soignants.</a:t>
            </a:r>
          </a:p>
          <a:p>
            <a:pPr>
              <a:lnSpc>
                <a:spcPct val="80000"/>
              </a:lnSpc>
              <a:spcAft>
                <a:spcPts val="1067"/>
              </a:spcAft>
            </a:pPr>
            <a:r>
              <a:rPr lang="fr-FR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 Équipe Pluridisciplinaire :</a:t>
            </a:r>
            <a:endParaRPr lang="fr-F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80990" indent="-380990">
              <a:lnSpc>
                <a:spcPct val="80000"/>
              </a:lnSpc>
              <a:spcAft>
                <a:spcPts val="1067"/>
              </a:spcAft>
              <a:buFont typeface="Courier New" panose="02070309020205020404" pitchFamily="49" charset="0"/>
              <a:buChar char="o"/>
            </a:pP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psychologues</a:t>
            </a:r>
          </a:p>
          <a:p>
            <a:pPr marL="380990" indent="-380990">
              <a:lnSpc>
                <a:spcPct val="80000"/>
              </a:lnSpc>
              <a:spcAft>
                <a:spcPts val="1067"/>
              </a:spcAft>
              <a:buFont typeface="Courier New" panose="02070309020205020404" pitchFamily="49" charset="0"/>
              <a:buChar char="o"/>
            </a:pP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socio-esthéticienne</a:t>
            </a:r>
          </a:p>
          <a:p>
            <a:pPr marL="380990" indent="-380990">
              <a:lnSpc>
                <a:spcPct val="80000"/>
              </a:lnSpc>
              <a:spcAft>
                <a:spcPts val="1067"/>
              </a:spcAft>
              <a:buFont typeface="Courier New" panose="02070309020205020404" pitchFamily="49" charset="0"/>
              <a:buChar char="o"/>
            </a:pP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kinésithérapeutes</a:t>
            </a:r>
          </a:p>
          <a:p>
            <a:pPr marL="380990" indent="-380990">
              <a:lnSpc>
                <a:spcPct val="80000"/>
              </a:lnSpc>
              <a:spcAft>
                <a:spcPts val="1067"/>
              </a:spcAft>
              <a:buFont typeface="Courier New" panose="02070309020205020404" pitchFamily="49" charset="0"/>
              <a:buChar char="o"/>
            </a:pP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algologues</a:t>
            </a:r>
          </a:p>
          <a:p>
            <a:pPr marL="380990" indent="-380990">
              <a:lnSpc>
                <a:spcPct val="80000"/>
              </a:lnSpc>
              <a:spcAft>
                <a:spcPts val="1067"/>
              </a:spcAft>
              <a:buFont typeface="Courier New" panose="02070309020205020404" pitchFamily="49" charset="0"/>
              <a:buChar char="o"/>
            </a:pP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Infirmières</a:t>
            </a:r>
          </a:p>
          <a:p>
            <a:pPr>
              <a:lnSpc>
                <a:spcPct val="80000"/>
              </a:lnSpc>
              <a:spcAft>
                <a:spcPts val="1067"/>
              </a:spcAft>
            </a:pPr>
            <a:r>
              <a:rPr lang="fr-FR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 Méthodologie d’Intervention :</a:t>
            </a:r>
            <a:endParaRPr lang="fr-F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80990" indent="-380990">
              <a:lnSpc>
                <a:spcPct val="80000"/>
              </a:lnSpc>
              <a:spcAft>
                <a:spcPts val="1067"/>
              </a:spcAft>
              <a:buFont typeface="Courier New" panose="02070309020205020404" pitchFamily="49" charset="0"/>
              <a:buChar char="o"/>
            </a:pP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séances collectives </a:t>
            </a:r>
          </a:p>
          <a:p>
            <a:pPr marL="380990" indent="-380990">
              <a:lnSpc>
                <a:spcPct val="80000"/>
              </a:lnSpc>
              <a:spcAft>
                <a:spcPts val="1067"/>
              </a:spcAft>
              <a:buFont typeface="Courier New" panose="02070309020205020404" pitchFamily="49" charset="0"/>
              <a:buChar char="o"/>
            </a:pPr>
            <a:r>
              <a:rPr lang="fr-FR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séances individuelles</a:t>
            </a:r>
            <a:endParaRPr lang="fr-F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spcAft>
                <a:spcPts val="1067"/>
              </a:spcAft>
            </a:pPr>
            <a:r>
              <a:rPr lang="fr-FR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 Déploiement des ateliers depuis septembre 2023</a:t>
            </a:r>
            <a:endParaRPr lang="fr-FR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F65C69C-A84C-E749-0BDB-DAA8A488ADCA}"/>
              </a:ext>
            </a:extLst>
          </p:cNvPr>
          <p:cNvSpPr txBox="1"/>
          <p:nvPr/>
        </p:nvSpPr>
        <p:spPr>
          <a:xfrm>
            <a:off x="1437626" y="517635"/>
            <a:ext cx="8404697" cy="54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INTERVENANTS ET MÉTHODOLOGIE</a:t>
            </a:r>
          </a:p>
        </p:txBody>
      </p:sp>
    </p:spTree>
    <p:extLst>
      <p:ext uri="{BB962C8B-B14F-4D97-AF65-F5344CB8AC3E}">
        <p14:creationId xmlns:p14="http://schemas.microsoft.com/office/powerpoint/2010/main" val="183756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69ED97-3EBA-F930-0DF2-C76D0836E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5" y="592034"/>
            <a:ext cx="9560156" cy="638535"/>
          </a:xfrm>
        </p:spPr>
        <p:txBody>
          <a:bodyPr>
            <a:noAutofit/>
          </a:bodyPr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THÉMATIQUES DES 5 ATELIERS PROPOSÉS (ICO)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A1101B-CC2A-2593-2033-D722CF087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1555" y="-4433026"/>
            <a:ext cx="10515600" cy="1916805"/>
          </a:xfrm>
        </p:spPr>
        <p:txBody>
          <a:bodyPr/>
          <a:lstStyle/>
          <a:p>
            <a:endParaRPr lang="fr-FR" dirty="0"/>
          </a:p>
        </p:txBody>
      </p:sp>
      <p:graphicFrame>
        <p:nvGraphicFramePr>
          <p:cNvPr id="6" name="Diagramme 5">
            <a:extLst>
              <a:ext uri="{FF2B5EF4-FFF2-40B4-BE49-F238E27FC236}">
                <a16:creationId xmlns:a16="http://schemas.microsoft.com/office/drawing/2014/main" id="{F0536C4B-4DBC-90A5-269B-C19A716BFD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0561770"/>
              </p:ext>
            </p:extLst>
          </p:nvPr>
        </p:nvGraphicFramePr>
        <p:xfrm>
          <a:off x="2267374" y="1295589"/>
          <a:ext cx="8314795" cy="4910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96DA45D7-9907-25EB-B0CE-055F42BE9CA8}"/>
              </a:ext>
            </a:extLst>
          </p:cNvPr>
          <p:cNvSpPr txBox="1"/>
          <p:nvPr/>
        </p:nvSpPr>
        <p:spPr>
          <a:xfrm>
            <a:off x="203827" y="5697987"/>
            <a:ext cx="36882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*   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Pompe intrathécale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** Neuro stimulation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trans-cutanée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</a:t>
            </a: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455461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3597731" y="3145429"/>
            <a:ext cx="7762873" cy="25757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800" dirty="0">
                <a:solidFill>
                  <a:schemeClr val="tx1"/>
                </a:solidFill>
              </a:rPr>
              <a:t>Résultats et impact des ateliers</a:t>
            </a:r>
            <a:r>
              <a:rPr lang="fr-FR" sz="2800" dirty="0"/>
              <a:t>                                                                   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2316424" y="3145429"/>
            <a:ext cx="857251" cy="78104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fr-FR" sz="6400" b="1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760462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B8FA07240F294CBC17A04605CBD404" ma:contentTypeVersion="14" ma:contentTypeDescription="Crée un document." ma:contentTypeScope="" ma:versionID="fea47593b607f3db04722842d4d77011">
  <xsd:schema xmlns:xsd="http://www.w3.org/2001/XMLSchema" xmlns:xs="http://www.w3.org/2001/XMLSchema" xmlns:p="http://schemas.microsoft.com/office/2006/metadata/properties" xmlns:ns2="06e2f7bb-c9b2-4e0e-a86d-0f19da7e4936" xmlns:ns3="9b373ee6-7c28-4043-ad0b-3e3378acf4cf" targetNamespace="http://schemas.microsoft.com/office/2006/metadata/properties" ma:root="true" ma:fieldsID="3767811572e0e2ce69cf972a2031a5ca" ns2:_="" ns3:_="">
    <xsd:import namespace="06e2f7bb-c9b2-4e0e-a86d-0f19da7e4936"/>
    <xsd:import namespace="9b373ee6-7c28-4043-ad0b-3e3378acf4c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CR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e2f7bb-c9b2-4e0e-a86d-0f19da7e493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0" nillable="true" ma:displayName="Taxonomy Catch All Column" ma:hidden="true" ma:list="{0b2f8796-86f1-410a-a0f8-a44cff0d1550}" ma:internalName="TaxCatchAll" ma:showField="CatchAllData" ma:web="06e2f7bb-c9b2-4e0e-a86d-0f19da7e49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73ee6-7c28-4043-ad0b-3e3378acf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d8b40812-e03f-4107-9333-f49d2ff583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B8FA07240F294CBC17A04605CBD404" ma:contentTypeVersion="13" ma:contentTypeDescription="Crée un document." ma:contentTypeScope="" ma:versionID="e28e7e09342b3dc598e9cd3a54b5e002">
  <xsd:schema xmlns:xsd="http://www.w3.org/2001/XMLSchema" xmlns:xs="http://www.w3.org/2001/XMLSchema" xmlns:p="http://schemas.microsoft.com/office/2006/metadata/properties" xmlns:ns2="06e2f7bb-c9b2-4e0e-a86d-0f19da7e4936" xmlns:ns3="9b373ee6-7c28-4043-ad0b-3e3378acf4cf" targetNamespace="http://schemas.microsoft.com/office/2006/metadata/properties" ma:root="true" ma:fieldsID="262466e005abe9f26d3f50062bdc7860" ns2:_="" ns3:_="">
    <xsd:import namespace="06e2f7bb-c9b2-4e0e-a86d-0f19da7e4936"/>
    <xsd:import namespace="9b373ee6-7c28-4043-ad0b-3e3378acf4c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e2f7bb-c9b2-4e0e-a86d-0f19da7e493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0" nillable="true" ma:displayName="Taxonomy Catch All Column" ma:hidden="true" ma:list="{0b2f8796-86f1-410a-a0f8-a44cff0d1550}" ma:internalName="TaxCatchAll" ma:showField="CatchAllData" ma:web="06e2f7bb-c9b2-4e0e-a86d-0f19da7e49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73ee6-7c28-4043-ad0b-3e3378acf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d8b40812-e03f-4107-9333-f49d2ff583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b373ee6-7c28-4043-ad0b-3e3378acf4cf">
      <Terms xmlns="http://schemas.microsoft.com/office/infopath/2007/PartnerControls"/>
    </lcf76f155ced4ddcb4097134ff3c332f>
    <TaxCatchAll xmlns="06e2f7bb-c9b2-4e0e-a86d-0f19da7e4936" xsi:nil="true"/>
    <_dlc_DocId xmlns="06e2f7bb-c9b2-4e0e-a86d-0f19da7e4936">YFD3JESRWWD5-620435128-867025</_dlc_DocId>
    <_dlc_DocIdUrl xmlns="06e2f7bb-c9b2-4e0e-a86d-0f19da7e4936">
      <Url>https://idpegasesas.sharepoint.com/sites/ComnCoEvents/_layouts/15/DocIdRedir.aspx?ID=YFD3JESRWWD5-620435128-867025</Url>
      <Description>YFD3JESRWWD5-620435128-867025</Description>
    </_dlc_DocIdUrl>
  </documentManagement>
</p:properti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D6F9018-C8AA-46E8-82C2-F319C03C62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A710F3-27BA-4A41-AC4D-16113CC7E827}"/>
</file>

<file path=customXml/itemProps3.xml><?xml version="1.0" encoding="utf-8"?>
<ds:datastoreItem xmlns:ds="http://schemas.openxmlformats.org/officeDocument/2006/customXml" ds:itemID="{9F3007EE-E725-4CB6-9784-8227393B1D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e2f7bb-c9b2-4e0e-a86d-0f19da7e4936"/>
    <ds:schemaRef ds:uri="9b373ee6-7c28-4043-ad0b-3e3378acf4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909F08A4-3721-449A-86AC-1F2CDDD29756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  <ds:schemaRef ds:uri="9b373ee6-7c28-4043-ad0b-3e3378acf4cf"/>
    <ds:schemaRef ds:uri="06e2f7bb-c9b2-4e0e-a86d-0f19da7e4936"/>
    <ds:schemaRef ds:uri="http://www.w3.org/XML/1998/namespace"/>
  </ds:schemaRefs>
</ds:datastoreItem>
</file>

<file path=customXml/itemProps5.xml><?xml version="1.0" encoding="utf-8"?>
<ds:datastoreItem xmlns:ds="http://schemas.openxmlformats.org/officeDocument/2006/customXml" ds:itemID="{68B0A198-86EE-4B5F-95F6-BF7BEE9537AE}"/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708</Words>
  <Application>Microsoft Office PowerPoint</Application>
  <PresentationFormat>Grand écran</PresentationFormat>
  <Paragraphs>178</Paragraphs>
  <Slides>28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7" baseType="lpstr">
      <vt:lpstr>Aptos</vt:lpstr>
      <vt:lpstr>Arial</vt:lpstr>
      <vt:lpstr>Arial Black</vt:lpstr>
      <vt:lpstr>Calibri</vt:lpstr>
      <vt:lpstr>Calibri (en-tête)</vt:lpstr>
      <vt:lpstr>Courier New</vt:lpstr>
      <vt:lpstr>Times New Roman</vt:lpstr>
      <vt:lpstr>Wingdings</vt:lpstr>
      <vt:lpstr>Thème Office</vt:lpstr>
      <vt:lpstr>Adapter l’Education Thérapeutique en cancérologie :   un programme de gestion de la douleur  entre proximité et distanciel  </vt:lpstr>
      <vt:lpstr>Présentation PowerPoint</vt:lpstr>
      <vt:lpstr>LA DOULEUR EN CANCÉROLOGIE</vt:lpstr>
      <vt:lpstr>Présentation PowerPoint</vt:lpstr>
      <vt:lpstr>Présentation PowerPoint</vt:lpstr>
      <vt:lpstr>Présentation PowerPoint</vt:lpstr>
      <vt:lpstr>Présentation PowerPoint</vt:lpstr>
      <vt:lpstr>THÉMATIQUES DES 5 ATELIERS PROPOSÉS (ICO)</vt:lpstr>
      <vt:lpstr>Présentation PowerPoint</vt:lpstr>
      <vt:lpstr>Présentation PowerPoint</vt:lpstr>
      <vt:lpstr>EVALUATION DES CONNAISSANCES POST ATELIER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Satisfaction post Atelier PIT  distanciel / présentiel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Adapter l’Education Thérapeutique en cancérologie :   un programme de gestion de la douleur  entre proximité et distanciel</dc:title>
  <dc:creator>Léa WEBER</dc:creator>
  <cp:lastModifiedBy>Robouam Lea</cp:lastModifiedBy>
  <cp:revision>4</cp:revision>
  <cp:lastPrinted>2025-09-30T09:39:01Z</cp:lastPrinted>
  <dcterms:created xsi:type="dcterms:W3CDTF">2025-02-19T16:50:23Z</dcterms:created>
  <dcterms:modified xsi:type="dcterms:W3CDTF">2025-10-10T06:28:10Z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0x0101007EB8FA07240F294CBC17A04605CBD404</vt:lpwstr>
  </property>
  <property fmtid="{D5CDD505-2E9C-101B-9397-08002B2CF9AE}" pid="3" name="_dlc_DocIdItemGuid">
    <vt:lpwstr>5196124e-e36a-493a-a911-b83add0af0a8</vt:lpwstr>
  </property>
  <property fmtid="{D5CDD505-2E9C-101B-9397-08002B2CF9AE}" pid="4" name="MediaServiceImageTags">
    <vt:lpwstr/>
  </property>
</Properties>
</file>